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11" r:id="rId2"/>
    <p:sldId id="316" r:id="rId3"/>
    <p:sldId id="300" r:id="rId4"/>
    <p:sldId id="307" r:id="rId5"/>
    <p:sldId id="302" r:id="rId6"/>
    <p:sldId id="313" r:id="rId7"/>
    <p:sldId id="303" r:id="rId8"/>
    <p:sldId id="305" r:id="rId9"/>
    <p:sldId id="314" r:id="rId10"/>
    <p:sldId id="308" r:id="rId11"/>
    <p:sldId id="315" r:id="rId12"/>
    <p:sldId id="317" r:id="rId13"/>
  </p:sldIdLst>
  <p:sldSz cx="12192000" cy="6858000"/>
  <p:notesSz cx="6800850" cy="99329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68" autoAdjust="0"/>
    <p:restoredTop sz="96115" autoAdjust="0"/>
  </p:normalViewPr>
  <p:slideViewPr>
    <p:cSldViewPr snapToGrid="0">
      <p:cViewPr varScale="1">
        <p:scale>
          <a:sx n="79" d="100"/>
          <a:sy n="79" d="100"/>
        </p:scale>
        <p:origin x="114"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7776" cy="497206"/>
          </a:xfrm>
          <a:prstGeom prst="rect">
            <a:avLst/>
          </a:prstGeom>
        </p:spPr>
        <p:txBody>
          <a:bodyPr vert="horz" lIns="91486" tIns="45743" rIns="91486" bIns="4574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486" y="0"/>
            <a:ext cx="2947776" cy="497206"/>
          </a:xfrm>
          <a:prstGeom prst="rect">
            <a:avLst/>
          </a:prstGeom>
        </p:spPr>
        <p:txBody>
          <a:bodyPr vert="horz" lIns="91486" tIns="45743" rIns="91486" bIns="45743" rtlCol="0"/>
          <a:lstStyle>
            <a:lvl1pPr algn="r">
              <a:defRPr sz="1200"/>
            </a:lvl1pPr>
          </a:lstStyle>
          <a:p>
            <a:fld id="{23DF3C2E-B7D6-4C60-B6C5-66071DACA7D6}" type="datetimeFigureOut">
              <a:rPr kumimoji="1" lang="ja-JP" altLang="en-US" smtClean="0"/>
              <a:t>2025/7/14</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56300" cy="3351212"/>
          </a:xfrm>
          <a:prstGeom prst="rect">
            <a:avLst/>
          </a:prstGeom>
          <a:noFill/>
          <a:ln w="12700">
            <a:solidFill>
              <a:prstClr val="black"/>
            </a:solidFill>
          </a:ln>
        </p:spPr>
        <p:txBody>
          <a:bodyPr vert="horz" lIns="91486" tIns="45743" rIns="91486" bIns="45743" rtlCol="0" anchor="ctr"/>
          <a:lstStyle/>
          <a:p>
            <a:endParaRPr lang="ja-JP" altLang="en-US"/>
          </a:p>
        </p:txBody>
      </p:sp>
      <p:sp>
        <p:nvSpPr>
          <p:cNvPr id="5" name="ノート プレースホルダー 4"/>
          <p:cNvSpPr>
            <a:spLocks noGrp="1"/>
          </p:cNvSpPr>
          <p:nvPr>
            <p:ph type="body" sz="quarter" idx="3"/>
          </p:nvPr>
        </p:nvSpPr>
        <p:spPr>
          <a:xfrm>
            <a:off x="679768" y="4779844"/>
            <a:ext cx="5441315" cy="3910925"/>
          </a:xfrm>
          <a:prstGeom prst="rect">
            <a:avLst/>
          </a:prstGeom>
        </p:spPr>
        <p:txBody>
          <a:bodyPr vert="horz" lIns="91486" tIns="45743" rIns="91486" bIns="4574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35782"/>
            <a:ext cx="2947776" cy="497206"/>
          </a:xfrm>
          <a:prstGeom prst="rect">
            <a:avLst/>
          </a:prstGeom>
        </p:spPr>
        <p:txBody>
          <a:bodyPr vert="horz" lIns="91486" tIns="45743" rIns="91486" bIns="4574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486" y="9435782"/>
            <a:ext cx="2947776" cy="497206"/>
          </a:xfrm>
          <a:prstGeom prst="rect">
            <a:avLst/>
          </a:prstGeom>
        </p:spPr>
        <p:txBody>
          <a:bodyPr vert="horz" lIns="91486" tIns="45743" rIns="91486" bIns="45743" rtlCol="0" anchor="b"/>
          <a:lstStyle>
            <a:lvl1pPr algn="r">
              <a:defRPr sz="1200"/>
            </a:lvl1pPr>
          </a:lstStyle>
          <a:p>
            <a:fld id="{367C0641-BDC0-4CE4-8B14-D3D42A3E7466}" type="slidenum">
              <a:rPr kumimoji="1" lang="ja-JP" altLang="en-US" smtClean="0"/>
              <a:t>‹#›</a:t>
            </a:fld>
            <a:endParaRPr kumimoji="1" lang="ja-JP" altLang="en-US"/>
          </a:p>
        </p:txBody>
      </p:sp>
    </p:spTree>
    <p:extLst>
      <p:ext uri="{BB962C8B-B14F-4D97-AF65-F5344CB8AC3E}">
        <p14:creationId xmlns:p14="http://schemas.microsoft.com/office/powerpoint/2010/main" val="16773380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67C0641-BDC0-4CE4-8B14-D3D42A3E7466}" type="slidenum">
              <a:rPr kumimoji="1" lang="ja-JP" altLang="en-US" smtClean="0"/>
              <a:t>1</a:t>
            </a:fld>
            <a:endParaRPr kumimoji="1" lang="ja-JP" altLang="en-US"/>
          </a:p>
        </p:txBody>
      </p:sp>
    </p:spTree>
    <p:extLst>
      <p:ext uri="{BB962C8B-B14F-4D97-AF65-F5344CB8AC3E}">
        <p14:creationId xmlns:p14="http://schemas.microsoft.com/office/powerpoint/2010/main" val="1858695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28CC89-8F6E-B184-6F0B-8D612A98B5C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5339AF6-FB3D-F3C8-9755-150D6189CF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E6B6900-BEE4-5515-0DA6-B599DF888386}"/>
              </a:ext>
            </a:extLst>
          </p:cNvPr>
          <p:cNvSpPr>
            <a:spLocks noGrp="1"/>
          </p:cNvSpPr>
          <p:nvPr>
            <p:ph type="dt" sz="half" idx="10"/>
          </p:nvPr>
        </p:nvSpPr>
        <p:spPr/>
        <p:txBody>
          <a:bodyPr/>
          <a:lstStyle/>
          <a:p>
            <a:fld id="{BD248F04-A7C2-47F2-A1F2-64AD86DB6362}" type="datetime1">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02D28A61-5800-BB8F-4DDD-3745600EB5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9BC167-12A0-FF43-DF99-AD31DDD7CC87}"/>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216152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EA3128-768A-D57F-16D0-2F8E5949455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E229753-0B37-C23C-B103-B37C6D9C4F4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D9186BA-0F05-97A3-1D39-7DFA181BE742}"/>
              </a:ext>
            </a:extLst>
          </p:cNvPr>
          <p:cNvSpPr>
            <a:spLocks noGrp="1"/>
          </p:cNvSpPr>
          <p:nvPr>
            <p:ph type="dt" sz="half" idx="10"/>
          </p:nvPr>
        </p:nvSpPr>
        <p:spPr/>
        <p:txBody>
          <a:bodyPr/>
          <a:lstStyle/>
          <a:p>
            <a:fld id="{64BC4C32-2D57-4231-B2CB-A63C86820B7F}" type="datetime1">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A589FA56-8DC8-65A2-A8B9-C19592550C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87EAD12-B31A-4595-3967-259F958CF40F}"/>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354813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ED85B28-B6D4-0BD2-9D1C-FB9DE742945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E011D16-23C3-45E7-4256-855D079C7C3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CD4D8CD-60F0-65CE-D28B-DA0485B28E31}"/>
              </a:ext>
            </a:extLst>
          </p:cNvPr>
          <p:cNvSpPr>
            <a:spLocks noGrp="1"/>
          </p:cNvSpPr>
          <p:nvPr>
            <p:ph type="dt" sz="half" idx="10"/>
          </p:nvPr>
        </p:nvSpPr>
        <p:spPr/>
        <p:txBody>
          <a:bodyPr/>
          <a:lstStyle/>
          <a:p>
            <a:fld id="{5E907C92-E507-46D0-94C1-43C3F3E8BA6E}" type="datetime1">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91ABD976-A976-932A-9C19-4E248F5344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79C082-3259-4373-3B90-7B6F8047C2F5}"/>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4132108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44D3D5-BCA4-A2C9-BA97-4EF3FAD720E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7630EA7-F89D-3186-2132-D3E87556329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08679D0-1BE6-5A8E-8155-B41864B0FF31}"/>
              </a:ext>
            </a:extLst>
          </p:cNvPr>
          <p:cNvSpPr>
            <a:spLocks noGrp="1"/>
          </p:cNvSpPr>
          <p:nvPr>
            <p:ph type="dt" sz="half" idx="10"/>
          </p:nvPr>
        </p:nvSpPr>
        <p:spPr/>
        <p:txBody>
          <a:bodyPr/>
          <a:lstStyle/>
          <a:p>
            <a:fld id="{8098CEB8-4629-450A-98A3-EEC48A61A55A}" type="datetime1">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0F0A93C0-4D5A-9D73-A8E0-1956C9BFEE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474F27-0111-1833-07DD-671F1A6E2225}"/>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1095982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286F5F-C92A-C29D-88E0-12DE244EB29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0F626F8-7302-0EC6-878E-F3DE430AA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13D1849-C763-7D9A-2B62-6D542FB75F5B}"/>
              </a:ext>
            </a:extLst>
          </p:cNvPr>
          <p:cNvSpPr>
            <a:spLocks noGrp="1"/>
          </p:cNvSpPr>
          <p:nvPr>
            <p:ph type="dt" sz="half" idx="10"/>
          </p:nvPr>
        </p:nvSpPr>
        <p:spPr/>
        <p:txBody>
          <a:bodyPr/>
          <a:lstStyle/>
          <a:p>
            <a:fld id="{6E64306D-3B6C-4BD1-A3B6-F6F30510AAC0}" type="datetime1">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FE177BF8-C6C7-4439-CFBA-FB62E32464E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4BFC605-87D0-A0D2-E506-6FEC011C6BBC}"/>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3107857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766C00-B9BE-7A89-0B2D-CCF07559778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39DE45-F898-2DBE-0181-6D044DE4602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8B1153F-F585-9BF4-766A-F4696379D8D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C8CEC39-81ED-0899-C0C8-0E18A551376B}"/>
              </a:ext>
            </a:extLst>
          </p:cNvPr>
          <p:cNvSpPr>
            <a:spLocks noGrp="1"/>
          </p:cNvSpPr>
          <p:nvPr>
            <p:ph type="dt" sz="half" idx="10"/>
          </p:nvPr>
        </p:nvSpPr>
        <p:spPr/>
        <p:txBody>
          <a:bodyPr/>
          <a:lstStyle/>
          <a:p>
            <a:fld id="{FFE5F5AC-EADA-4617-9C28-A15C97D8137D}" type="datetime1">
              <a:rPr kumimoji="1" lang="ja-JP" altLang="en-US" smtClean="0"/>
              <a:t>2025/7/14</a:t>
            </a:fld>
            <a:endParaRPr kumimoji="1" lang="ja-JP" altLang="en-US"/>
          </a:p>
        </p:txBody>
      </p:sp>
      <p:sp>
        <p:nvSpPr>
          <p:cNvPr id="6" name="フッター プレースホルダー 5">
            <a:extLst>
              <a:ext uri="{FF2B5EF4-FFF2-40B4-BE49-F238E27FC236}">
                <a16:creationId xmlns:a16="http://schemas.microsoft.com/office/drawing/2014/main" id="{479D4BDF-A229-18B2-5520-FA274BD33EA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3DE0FE4-33E2-9013-AFA3-EC6E3501CC44}"/>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1203338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4E3776-9E1D-15A2-78C6-4E5073EE241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2F50D2A-EA2D-3620-967B-CA6E3523AA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C1DFB8A-401F-C13E-67FB-E1BC0D5B859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89D9EC9-0D2A-BD4B-F47F-EE097B891A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64363CF-4EEB-8D5E-A4D2-9BB7BB1CDBB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06585D8-D2F7-02C7-E9F8-7F332F855F82}"/>
              </a:ext>
            </a:extLst>
          </p:cNvPr>
          <p:cNvSpPr>
            <a:spLocks noGrp="1"/>
          </p:cNvSpPr>
          <p:nvPr>
            <p:ph type="dt" sz="half" idx="10"/>
          </p:nvPr>
        </p:nvSpPr>
        <p:spPr/>
        <p:txBody>
          <a:bodyPr/>
          <a:lstStyle/>
          <a:p>
            <a:fld id="{BF2F8767-C07A-45ED-86B2-CB1087EED780}" type="datetime1">
              <a:rPr kumimoji="1" lang="ja-JP" altLang="en-US" smtClean="0"/>
              <a:t>2025/7/14</a:t>
            </a:fld>
            <a:endParaRPr kumimoji="1" lang="ja-JP" altLang="en-US"/>
          </a:p>
        </p:txBody>
      </p:sp>
      <p:sp>
        <p:nvSpPr>
          <p:cNvPr id="8" name="フッター プレースホルダー 7">
            <a:extLst>
              <a:ext uri="{FF2B5EF4-FFF2-40B4-BE49-F238E27FC236}">
                <a16:creationId xmlns:a16="http://schemas.microsoft.com/office/drawing/2014/main" id="{1FB48D19-9A3B-3AD0-6FA6-D0926B0B4B7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83DF896-1CA7-74F5-0030-06D774CF898B}"/>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2547204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FA7B5D-FA3F-E672-4AF9-B490919162D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AC8A341-47F9-3136-DC60-2F33AFA2BCBD}"/>
              </a:ext>
            </a:extLst>
          </p:cNvPr>
          <p:cNvSpPr>
            <a:spLocks noGrp="1"/>
          </p:cNvSpPr>
          <p:nvPr>
            <p:ph type="dt" sz="half" idx="10"/>
          </p:nvPr>
        </p:nvSpPr>
        <p:spPr/>
        <p:txBody>
          <a:bodyPr/>
          <a:lstStyle/>
          <a:p>
            <a:fld id="{4C30C1C3-3F00-41D6-85FF-45E052B349D9}" type="datetime1">
              <a:rPr kumimoji="1" lang="ja-JP" altLang="en-US" smtClean="0"/>
              <a:t>2025/7/14</a:t>
            </a:fld>
            <a:endParaRPr kumimoji="1" lang="ja-JP" altLang="en-US"/>
          </a:p>
        </p:txBody>
      </p:sp>
      <p:sp>
        <p:nvSpPr>
          <p:cNvPr id="4" name="フッター プレースホルダー 3">
            <a:extLst>
              <a:ext uri="{FF2B5EF4-FFF2-40B4-BE49-F238E27FC236}">
                <a16:creationId xmlns:a16="http://schemas.microsoft.com/office/drawing/2014/main" id="{79CCC068-C951-0703-352D-9CD12870205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FFDF6F9-EC14-310B-FB96-F5D722897437}"/>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131579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DCA0587-DF46-D5B2-B7AE-A758C8E8070A}"/>
              </a:ext>
            </a:extLst>
          </p:cNvPr>
          <p:cNvSpPr>
            <a:spLocks noGrp="1"/>
          </p:cNvSpPr>
          <p:nvPr>
            <p:ph type="dt" sz="half" idx="10"/>
          </p:nvPr>
        </p:nvSpPr>
        <p:spPr/>
        <p:txBody>
          <a:bodyPr/>
          <a:lstStyle/>
          <a:p>
            <a:fld id="{E727CE79-1EB1-4840-BBF2-0A565B6268DD}" type="datetime1">
              <a:rPr kumimoji="1" lang="ja-JP" altLang="en-US" smtClean="0"/>
              <a:t>2025/7/14</a:t>
            </a:fld>
            <a:endParaRPr kumimoji="1" lang="ja-JP" altLang="en-US"/>
          </a:p>
        </p:txBody>
      </p:sp>
      <p:sp>
        <p:nvSpPr>
          <p:cNvPr id="3" name="フッター プレースホルダー 2">
            <a:extLst>
              <a:ext uri="{FF2B5EF4-FFF2-40B4-BE49-F238E27FC236}">
                <a16:creationId xmlns:a16="http://schemas.microsoft.com/office/drawing/2014/main" id="{8B3BB1D4-5A60-D839-3C31-848227DFEAE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2598459-96B9-55FA-CE02-FFD3958863F8}"/>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160376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D2C16A-45DE-F210-AF8D-B04A99ED4A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B95EBC3-FBAD-E79C-1EC9-C66C93A9F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0435E6B-081D-A430-BA41-21940BB7C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84B1AC6-F0F2-4A68-ED93-AEB950AB4B28}"/>
              </a:ext>
            </a:extLst>
          </p:cNvPr>
          <p:cNvSpPr>
            <a:spLocks noGrp="1"/>
          </p:cNvSpPr>
          <p:nvPr>
            <p:ph type="dt" sz="half" idx="10"/>
          </p:nvPr>
        </p:nvSpPr>
        <p:spPr/>
        <p:txBody>
          <a:bodyPr/>
          <a:lstStyle/>
          <a:p>
            <a:fld id="{0CA66F29-47D0-45A0-B446-D1348E9AF7B8}" type="datetime1">
              <a:rPr kumimoji="1" lang="ja-JP" altLang="en-US" smtClean="0"/>
              <a:t>2025/7/14</a:t>
            </a:fld>
            <a:endParaRPr kumimoji="1" lang="ja-JP" altLang="en-US"/>
          </a:p>
        </p:txBody>
      </p:sp>
      <p:sp>
        <p:nvSpPr>
          <p:cNvPr id="6" name="フッター プレースホルダー 5">
            <a:extLst>
              <a:ext uri="{FF2B5EF4-FFF2-40B4-BE49-F238E27FC236}">
                <a16:creationId xmlns:a16="http://schemas.microsoft.com/office/drawing/2014/main" id="{9226854E-109A-1D0C-18EA-52248FFF89A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9A13444-B67A-7C9A-6E70-38C564313BB8}"/>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1875402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8DC264-ECFF-67F3-26D2-8C8D3270E86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F4DD8D8-EC5D-1887-2D6C-863E421A5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8E72D77-C34D-088D-DC45-6C940A8B1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F2C89BA-E3F5-4585-FD59-FAA96D8F428F}"/>
              </a:ext>
            </a:extLst>
          </p:cNvPr>
          <p:cNvSpPr>
            <a:spLocks noGrp="1"/>
          </p:cNvSpPr>
          <p:nvPr>
            <p:ph type="dt" sz="half" idx="10"/>
          </p:nvPr>
        </p:nvSpPr>
        <p:spPr/>
        <p:txBody>
          <a:bodyPr/>
          <a:lstStyle/>
          <a:p>
            <a:fld id="{EA09DDC3-971B-4D93-B371-B23397C04347}" type="datetime1">
              <a:rPr kumimoji="1" lang="ja-JP" altLang="en-US" smtClean="0"/>
              <a:t>2025/7/14</a:t>
            </a:fld>
            <a:endParaRPr kumimoji="1" lang="ja-JP" altLang="en-US"/>
          </a:p>
        </p:txBody>
      </p:sp>
      <p:sp>
        <p:nvSpPr>
          <p:cNvPr id="6" name="フッター プレースホルダー 5">
            <a:extLst>
              <a:ext uri="{FF2B5EF4-FFF2-40B4-BE49-F238E27FC236}">
                <a16:creationId xmlns:a16="http://schemas.microsoft.com/office/drawing/2014/main" id="{2A2373B3-660C-93B1-8112-B36B8ADF59A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055E80-40B7-EB71-8422-EAE1FD0D8A18}"/>
              </a:ext>
            </a:extLst>
          </p:cNvPr>
          <p:cNvSpPr>
            <a:spLocks noGrp="1"/>
          </p:cNvSpPr>
          <p:nvPr>
            <p:ph type="sldNum" sz="quarter" idx="12"/>
          </p:nvPr>
        </p:nvSpPr>
        <p:spPr/>
        <p:txBody>
          <a:body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231190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D02F057-828F-4A44-74DF-F51E833E79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968DB5A-2963-74C7-25E2-8CCA551CE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6781F16-5C7C-30CF-F1FD-688B972BA5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808D2-CC24-43E9-ACDE-4B9C38CBBB0F}" type="datetime1">
              <a:rPr kumimoji="1" lang="ja-JP" altLang="en-US" smtClean="0"/>
              <a:t>2025/7/14</a:t>
            </a:fld>
            <a:endParaRPr kumimoji="1" lang="ja-JP" altLang="en-US"/>
          </a:p>
        </p:txBody>
      </p:sp>
      <p:sp>
        <p:nvSpPr>
          <p:cNvPr id="5" name="フッター プレースホルダー 4">
            <a:extLst>
              <a:ext uri="{FF2B5EF4-FFF2-40B4-BE49-F238E27FC236}">
                <a16:creationId xmlns:a16="http://schemas.microsoft.com/office/drawing/2014/main" id="{8E965EAE-1B4E-802B-E595-804338E1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82CC513-8CEA-5B8E-7B98-AE6185075D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61D41-0BC6-49D9-96EC-98D98E5965A8}" type="slidenum">
              <a:rPr kumimoji="1" lang="ja-JP" altLang="en-US" smtClean="0"/>
              <a:t>‹#›</a:t>
            </a:fld>
            <a:endParaRPr kumimoji="1" lang="ja-JP" altLang="en-US"/>
          </a:p>
        </p:txBody>
      </p:sp>
    </p:spTree>
    <p:extLst>
      <p:ext uri="{BB962C8B-B14F-4D97-AF65-F5344CB8AC3E}">
        <p14:creationId xmlns:p14="http://schemas.microsoft.com/office/powerpoint/2010/main" val="814613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BC9DFDA-4D9A-7412-FA43-DC6109DFB636}"/>
              </a:ext>
            </a:extLst>
          </p:cNvPr>
          <p:cNvSpPr>
            <a:spLocks noGrp="1"/>
          </p:cNvSpPr>
          <p:nvPr>
            <p:ph type="sldNum" sz="quarter" idx="12"/>
          </p:nvPr>
        </p:nvSpPr>
        <p:spPr/>
        <p:txBody>
          <a:bodyPr/>
          <a:lstStyle/>
          <a:p>
            <a:fld id="{D6D61D41-0BC6-49D9-96EC-98D98E5965A8}" type="slidenum">
              <a:rPr kumimoji="1" lang="ja-JP" altLang="en-US" smtClean="0"/>
              <a:t>1</a:t>
            </a:fld>
            <a:endParaRPr kumimoji="1" lang="ja-JP" altLang="en-US"/>
          </a:p>
        </p:txBody>
      </p:sp>
      <p:pic>
        <p:nvPicPr>
          <p:cNvPr id="5" name="図 4">
            <a:extLst>
              <a:ext uri="{FF2B5EF4-FFF2-40B4-BE49-F238E27FC236}">
                <a16:creationId xmlns:a16="http://schemas.microsoft.com/office/drawing/2014/main" id="{9898F39A-89A1-A157-CC11-C32DC252EC2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01" y="-876966"/>
            <a:ext cx="12270401" cy="8983264"/>
          </a:xfrm>
          <a:prstGeom prst="rect">
            <a:avLst/>
          </a:prstGeom>
          <a:noFill/>
          <a:ln>
            <a:noFill/>
          </a:ln>
        </p:spPr>
      </p:pic>
      <p:sp>
        <p:nvSpPr>
          <p:cNvPr id="6" name="テキスト ボックス 2">
            <a:extLst>
              <a:ext uri="{FF2B5EF4-FFF2-40B4-BE49-F238E27FC236}">
                <a16:creationId xmlns:a16="http://schemas.microsoft.com/office/drawing/2014/main" id="{854071A9-4CC4-D686-55AE-4E02A786A41D}"/>
              </a:ext>
            </a:extLst>
          </p:cNvPr>
          <p:cNvSpPr txBox="1">
            <a:spLocks noChangeArrowheads="1"/>
          </p:cNvSpPr>
          <p:nvPr/>
        </p:nvSpPr>
        <p:spPr bwMode="auto">
          <a:xfrm>
            <a:off x="0" y="209138"/>
            <a:ext cx="12192000" cy="6648862"/>
          </a:xfrm>
          <a:prstGeom prst="rect">
            <a:avLst/>
          </a:prstGeom>
          <a:noFill/>
          <a:ln w="9525">
            <a:noFill/>
            <a:miter lim="800000"/>
            <a:headEnd/>
            <a:tailEnd/>
          </a:ln>
        </p:spPr>
        <p:txBody>
          <a:bodyPr rot="0" vert="horz" wrap="square" lIns="91440" tIns="45720" rIns="91440" bIns="45720" anchor="t" anchorCtr="0">
            <a:noAutofit/>
          </a:bodyPr>
          <a:lstStyle/>
          <a:p>
            <a:pPr algn="ctr"/>
            <a:r>
              <a:rPr lang="ja-JP" sz="10000" b="1" kern="100" dirty="0">
                <a:solidFill>
                  <a:srgbClr val="FFFFFF"/>
                </a:solidFill>
                <a:effectLst/>
                <a:latin typeface="Tw Cen MT" panose="020B0602020104020603" pitchFamily="34" charset="0"/>
                <a:ea typeface="UD デジタル 教科書体 NK-R" panose="02020400000000000000" pitchFamily="18" charset="-128"/>
                <a:cs typeface="Times New Roman" panose="02020603050405020304" pitchFamily="18" charset="0"/>
              </a:rPr>
              <a:t>青年部会報</a:t>
            </a:r>
            <a:r>
              <a:rPr lang="ja-JP" sz="4800" kern="100" dirty="0">
                <a:solidFill>
                  <a:srgbClr val="FFFFFF"/>
                </a:solidFill>
                <a:effectLst/>
                <a:latin typeface="Tw Cen MT" panose="020B0602020104020603" pitchFamily="34" charset="0"/>
                <a:ea typeface="UD デジタル 教科書体 NK-R" panose="02020400000000000000" pitchFamily="18" charset="-128"/>
                <a:cs typeface="Times New Roman" panose="02020603050405020304" pitchFamily="18" charset="0"/>
              </a:rPr>
              <a:t>　</a:t>
            </a:r>
            <a:r>
              <a:rPr lang="ja-JP" sz="2800" kern="100" dirty="0">
                <a:solidFill>
                  <a:srgbClr val="FFFFFF"/>
                </a:solidFill>
                <a:effectLst/>
                <a:latin typeface="Tw Cen MT" panose="020B0602020104020603" pitchFamily="34" charset="0"/>
                <a:ea typeface="UD デジタル 教科書体 NK-R" panose="02020400000000000000" pitchFamily="18" charset="-128"/>
                <a:cs typeface="Times New Roman" panose="02020603050405020304" pitchFamily="18" charset="0"/>
              </a:rPr>
              <a:t>№</a:t>
            </a:r>
            <a:r>
              <a:rPr lang="en-US" sz="2800" kern="100" dirty="0">
                <a:solidFill>
                  <a:srgbClr val="FFFFFF"/>
                </a:solidFill>
                <a:effectLst/>
                <a:latin typeface="Tw Cen MT" panose="020B0602020104020603" pitchFamily="34" charset="0"/>
                <a:ea typeface="UD デジタル 教科書体 NK-R" panose="02020400000000000000" pitchFamily="18" charset="-128"/>
                <a:cs typeface="Times New Roman" panose="02020603050405020304" pitchFamily="18" charset="0"/>
              </a:rPr>
              <a:t>32</a:t>
            </a:r>
            <a:endParaRPr lang="ja-JP" sz="1050" kern="100" dirty="0">
              <a:effectLst/>
              <a:latin typeface="Tw Cen MT" panose="020B0602020104020603" pitchFamily="34" charset="0"/>
              <a:ea typeface="メイリオ" panose="020B0604030504040204" pitchFamily="50" charset="-128"/>
              <a:cs typeface="Times New Roman" panose="02020603050405020304" pitchFamily="18" charset="0"/>
            </a:endParaRPr>
          </a:p>
          <a:p>
            <a:pPr algn="ctr"/>
            <a:r>
              <a:rPr lang="ja-JP" sz="4000" b="1" kern="100" dirty="0">
                <a:solidFill>
                  <a:srgbClr val="FFFFFF"/>
                </a:solidFill>
                <a:effectLst/>
                <a:latin typeface="Tw Cen MT" panose="020B0602020104020603" pitchFamily="34" charset="0"/>
                <a:ea typeface="UD デジタル 教科書体 NK-R" panose="02020400000000000000" pitchFamily="18" charset="-128"/>
                <a:cs typeface="Times New Roman" panose="02020603050405020304" pitchFamily="18" charset="0"/>
              </a:rPr>
              <a:t>（令和</a:t>
            </a:r>
            <a:r>
              <a:rPr lang="en-US" sz="4000" b="1" kern="100" dirty="0">
                <a:solidFill>
                  <a:srgbClr val="FFFFFF"/>
                </a:solidFill>
                <a:effectLst/>
                <a:latin typeface="Tw Cen MT" panose="020B0602020104020603" pitchFamily="34" charset="0"/>
                <a:ea typeface="UD デジタル 教科書体 NK-R" panose="02020400000000000000" pitchFamily="18" charset="-128"/>
                <a:cs typeface="Times New Roman" panose="02020603050405020304" pitchFamily="18" charset="0"/>
              </a:rPr>
              <a:t>7</a:t>
            </a:r>
            <a:r>
              <a:rPr lang="ja-JP" sz="4000" b="1" kern="100" dirty="0">
                <a:solidFill>
                  <a:srgbClr val="FFFFFF"/>
                </a:solidFill>
                <a:effectLst/>
                <a:latin typeface="Tw Cen MT" panose="020B0602020104020603" pitchFamily="34" charset="0"/>
                <a:ea typeface="UD デジタル 教科書体 NK-R" panose="02020400000000000000" pitchFamily="18" charset="-128"/>
                <a:cs typeface="Times New Roman" panose="02020603050405020304" pitchFamily="18" charset="0"/>
              </a:rPr>
              <a:t>年</a:t>
            </a:r>
            <a:r>
              <a:rPr lang="en-US" sz="4000" b="1" kern="100" dirty="0">
                <a:solidFill>
                  <a:srgbClr val="FFFFFF"/>
                </a:solidFill>
                <a:effectLst/>
                <a:latin typeface="Tw Cen MT" panose="020B0602020104020603" pitchFamily="34" charset="0"/>
                <a:ea typeface="UD デジタル 教科書体 NK-R" panose="02020400000000000000" pitchFamily="18" charset="-128"/>
                <a:cs typeface="Times New Roman" panose="02020603050405020304" pitchFamily="18" charset="0"/>
              </a:rPr>
              <a:t>4</a:t>
            </a:r>
            <a:r>
              <a:rPr lang="ja-JP" sz="4000" b="1" kern="100" dirty="0">
                <a:solidFill>
                  <a:srgbClr val="FFFFFF"/>
                </a:solidFill>
                <a:effectLst/>
                <a:latin typeface="Tw Cen MT" panose="020B0602020104020603" pitchFamily="34" charset="0"/>
                <a:ea typeface="UD デジタル 教科書体 NK-R" panose="02020400000000000000" pitchFamily="18" charset="-128"/>
                <a:cs typeface="Times New Roman" panose="02020603050405020304" pitchFamily="18" charset="0"/>
              </a:rPr>
              <a:t>月）</a:t>
            </a:r>
            <a:endParaRPr lang="ja-JP" sz="1050" kern="100" dirty="0">
              <a:effectLst/>
              <a:latin typeface="Tw Cen MT" panose="020B0602020104020603" pitchFamily="34" charset="0"/>
              <a:ea typeface="メイリオ" panose="020B0604030504040204" pitchFamily="50" charset="-128"/>
              <a:cs typeface="Times New Roman" panose="02020603050405020304" pitchFamily="18" charset="0"/>
            </a:endParaRPr>
          </a:p>
          <a:p>
            <a:pPr algn="ctr"/>
            <a:r>
              <a:rPr lang="en-US" sz="20000" b="1" kern="100" dirty="0">
                <a:solidFill>
                  <a:srgbClr val="FF0000"/>
                </a:solidFill>
                <a:effectLst/>
                <a:latin typeface="Tw Cen MT" panose="020B0602020104020603" pitchFamily="34" charset="0"/>
                <a:ea typeface="メイリオ" panose="020B0604030504040204" pitchFamily="50" charset="-128"/>
                <a:cs typeface="Times New Roman" panose="02020603050405020304" pitchFamily="18" charset="0"/>
              </a:rPr>
              <a:t>POSITIVE !</a:t>
            </a:r>
            <a:endParaRPr lang="ja-JP" sz="20000" kern="100" dirty="0">
              <a:effectLst/>
              <a:latin typeface="Tw Cen MT" panose="020B0602020104020603" pitchFamily="34" charset="0"/>
              <a:ea typeface="メイリオ" panose="020B0604030504040204" pitchFamily="50" charset="-128"/>
              <a:cs typeface="Times New Roman" panose="02020603050405020304" pitchFamily="18" charset="0"/>
            </a:endParaRPr>
          </a:p>
          <a:p>
            <a:pPr algn="ctr"/>
            <a:r>
              <a:rPr lang="en-US" sz="3600" b="1" kern="100" dirty="0">
                <a:solidFill>
                  <a:srgbClr val="FF0000"/>
                </a:solidFill>
                <a:effectLst/>
                <a:latin typeface="Tw Cen MT" panose="020B0602020104020603" pitchFamily="34" charset="0"/>
                <a:ea typeface="メイリオ" panose="020B0604030504040204" pitchFamily="50" charset="-128"/>
                <a:cs typeface="Times New Roman" panose="02020603050405020304" pitchFamily="18" charset="0"/>
              </a:rPr>
              <a:t> </a:t>
            </a:r>
            <a:endParaRPr lang="ja-JP" sz="1050" kern="100" dirty="0">
              <a:effectLst/>
              <a:latin typeface="Tw Cen MT" panose="020B0602020104020603" pitchFamily="34" charset="0"/>
              <a:ea typeface="メイリオ" panose="020B0604030504040204" pitchFamily="50" charset="-128"/>
              <a:cs typeface="Times New Roman" panose="02020603050405020304" pitchFamily="18" charset="0"/>
            </a:endParaRPr>
          </a:p>
          <a:p>
            <a:pPr algn="ctr"/>
            <a:r>
              <a:rPr lang="ja-JP" sz="5000" b="1" kern="100" dirty="0">
                <a:solidFill>
                  <a:srgbClr val="FFFFFF"/>
                </a:solidFill>
                <a:effectLst/>
                <a:latin typeface="Tw Cen MT" panose="020B0602020104020603" pitchFamily="34" charset="0"/>
                <a:ea typeface="メイリオ" panose="020B0604030504040204" pitchFamily="50" charset="-128"/>
                <a:cs typeface="Times New Roman" panose="02020603050405020304" pitchFamily="18" charset="0"/>
              </a:rPr>
              <a:t>一般社団法人成田法人会　青年部会</a:t>
            </a:r>
            <a:endParaRPr lang="ja-JP" sz="5000" kern="100" dirty="0">
              <a:effectLst/>
              <a:latin typeface="Tw Cen MT" panose="020B0602020104020603" pitchFamily="34" charset="0"/>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072818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83DC0C6F-E98C-7202-287B-972C33A932B9}"/>
              </a:ext>
            </a:extLst>
          </p:cNvPr>
          <p:cNvGraphicFramePr>
            <a:graphicFrameLocks noGrp="1"/>
          </p:cNvGraphicFramePr>
          <p:nvPr>
            <p:ph idx="1"/>
            <p:extLst>
              <p:ext uri="{D42A27DB-BD31-4B8C-83A1-F6EECF244321}">
                <p14:modId xmlns:p14="http://schemas.microsoft.com/office/powerpoint/2010/main" val="2755769451"/>
              </p:ext>
            </p:extLst>
          </p:nvPr>
        </p:nvGraphicFramePr>
        <p:xfrm>
          <a:off x="280416" y="275717"/>
          <a:ext cx="11740896" cy="512559"/>
        </p:xfrm>
        <a:graphic>
          <a:graphicData uri="http://schemas.openxmlformats.org/drawingml/2006/table">
            <a:tbl>
              <a:tblPr firstRow="1" firstCol="1" bandRow="1">
                <a:tableStyleId>{5C22544A-7EE6-4342-B048-85BDC9FD1C3A}</a:tableStyleId>
              </a:tblPr>
              <a:tblGrid>
                <a:gridCol w="11740896">
                  <a:extLst>
                    <a:ext uri="{9D8B030D-6E8A-4147-A177-3AD203B41FA5}">
                      <a16:colId xmlns:a16="http://schemas.microsoft.com/office/drawing/2014/main" val="3100401121"/>
                    </a:ext>
                  </a:extLst>
                </a:gridCol>
              </a:tblGrid>
              <a:tr h="512559">
                <a:tc>
                  <a:txBody>
                    <a:bodyPr/>
                    <a:lstStyle/>
                    <a:p>
                      <a:pPr algn="just"/>
                      <a:r>
                        <a:rPr lang="ja-JP" altLang="en-US" sz="3200" kern="100" dirty="0">
                          <a:effectLst/>
                          <a:latin typeface="+mn-ea"/>
                          <a:ea typeface="+mn-ea"/>
                          <a:cs typeface="Times New Roman" panose="02020603050405020304" pitchFamily="18" charset="0"/>
                        </a:rPr>
                        <a:t>令和</a:t>
                      </a:r>
                      <a:r>
                        <a:rPr lang="en-US" altLang="ja-JP" sz="3200" kern="100" dirty="0">
                          <a:effectLst/>
                          <a:latin typeface="+mn-ea"/>
                          <a:ea typeface="+mn-ea"/>
                          <a:cs typeface="Times New Roman" panose="02020603050405020304" pitchFamily="18" charset="0"/>
                        </a:rPr>
                        <a:t>6</a:t>
                      </a:r>
                      <a:r>
                        <a:rPr lang="ja-JP" altLang="en-US" sz="3200" kern="100" dirty="0">
                          <a:effectLst/>
                          <a:latin typeface="+mn-ea"/>
                          <a:ea typeface="+mn-ea"/>
                          <a:cs typeface="Times New Roman" panose="02020603050405020304" pitchFamily="18" charset="0"/>
                        </a:rPr>
                        <a:t>年度青年部会役員会</a:t>
                      </a:r>
                      <a:endParaRPr lang="ja-JP" sz="3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16960243"/>
                  </a:ext>
                </a:extLst>
              </a:tr>
            </a:tbl>
          </a:graphicData>
        </a:graphic>
      </p:graphicFrame>
      <p:sp>
        <p:nvSpPr>
          <p:cNvPr id="4" name="スライド番号プレースホルダー 3">
            <a:extLst>
              <a:ext uri="{FF2B5EF4-FFF2-40B4-BE49-F238E27FC236}">
                <a16:creationId xmlns:a16="http://schemas.microsoft.com/office/drawing/2014/main" id="{D0812A3F-4F60-CA24-B569-ADA5BE111481}"/>
              </a:ext>
            </a:extLst>
          </p:cNvPr>
          <p:cNvSpPr>
            <a:spLocks noGrp="1"/>
          </p:cNvSpPr>
          <p:nvPr>
            <p:ph type="sldNum" sz="quarter" idx="12"/>
          </p:nvPr>
        </p:nvSpPr>
        <p:spPr/>
        <p:txBody>
          <a:bodyPr/>
          <a:lstStyle/>
          <a:p>
            <a:fld id="{D6D61D41-0BC6-49D9-96EC-98D98E5965A8}" type="slidenum">
              <a:rPr kumimoji="1" lang="ja-JP" altLang="en-US" smtClean="0"/>
              <a:t>10</a:t>
            </a:fld>
            <a:endParaRPr kumimoji="1" lang="ja-JP" altLang="en-US"/>
          </a:p>
        </p:txBody>
      </p:sp>
      <p:sp>
        <p:nvSpPr>
          <p:cNvPr id="7" name="Rectangle 3">
            <a:extLst>
              <a:ext uri="{FF2B5EF4-FFF2-40B4-BE49-F238E27FC236}">
                <a16:creationId xmlns:a16="http://schemas.microsoft.com/office/drawing/2014/main" id="{C4E46737-09EE-3381-44E2-45B8DEB18295}"/>
              </a:ext>
            </a:extLst>
          </p:cNvPr>
          <p:cNvSpPr>
            <a:spLocks noChangeArrowheads="1"/>
          </p:cNvSpPr>
          <p:nvPr/>
        </p:nvSpPr>
        <p:spPr bwMode="auto">
          <a:xfrm>
            <a:off x="2320925" y="27146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 name="テキスト ボックス 1">
            <a:extLst>
              <a:ext uri="{FF2B5EF4-FFF2-40B4-BE49-F238E27FC236}">
                <a16:creationId xmlns:a16="http://schemas.microsoft.com/office/drawing/2014/main" id="{D54A8C55-F555-1EF7-4FC1-6C96A54C4AB0}"/>
              </a:ext>
            </a:extLst>
          </p:cNvPr>
          <p:cNvSpPr txBox="1"/>
          <p:nvPr/>
        </p:nvSpPr>
        <p:spPr>
          <a:xfrm>
            <a:off x="280416" y="788276"/>
            <a:ext cx="11740896" cy="369332"/>
          </a:xfrm>
          <a:prstGeom prst="rect">
            <a:avLst/>
          </a:prstGeom>
          <a:noFill/>
        </p:spPr>
        <p:txBody>
          <a:bodyPr wrap="square" rtlCol="0">
            <a:spAutoFit/>
          </a:bodyPr>
          <a:lstStyle/>
          <a:p>
            <a:r>
              <a:rPr kumimoji="1" lang="ja-JP" altLang="en-US" dirty="0"/>
              <a:t>　青年部会では年間</a:t>
            </a:r>
            <a:r>
              <a:rPr kumimoji="1" lang="en-US" altLang="ja-JP" dirty="0"/>
              <a:t>5</a:t>
            </a:r>
            <a:r>
              <a:rPr kumimoji="1" lang="ja-JP" altLang="en-US" dirty="0"/>
              <a:t>回の定例役員会を開催し、計画事業の策定等の審議を行っています。</a:t>
            </a:r>
          </a:p>
        </p:txBody>
      </p:sp>
      <p:pic>
        <p:nvPicPr>
          <p:cNvPr id="6" name="図 5">
            <a:extLst>
              <a:ext uri="{FF2B5EF4-FFF2-40B4-BE49-F238E27FC236}">
                <a16:creationId xmlns:a16="http://schemas.microsoft.com/office/drawing/2014/main" id="{A87C6A83-E79C-8166-FA92-E8DF32947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16" y="1300835"/>
            <a:ext cx="3425420" cy="2283613"/>
          </a:xfrm>
          <a:prstGeom prst="rect">
            <a:avLst/>
          </a:prstGeom>
        </p:spPr>
      </p:pic>
      <p:sp>
        <p:nvSpPr>
          <p:cNvPr id="10" name="テキスト ボックス 9">
            <a:extLst>
              <a:ext uri="{FF2B5EF4-FFF2-40B4-BE49-F238E27FC236}">
                <a16:creationId xmlns:a16="http://schemas.microsoft.com/office/drawing/2014/main" id="{7359775A-578A-BFCC-3971-57AB268C86C4}"/>
              </a:ext>
            </a:extLst>
          </p:cNvPr>
          <p:cNvSpPr txBox="1"/>
          <p:nvPr/>
        </p:nvSpPr>
        <p:spPr>
          <a:xfrm>
            <a:off x="280416" y="3584448"/>
            <a:ext cx="3425420" cy="369332"/>
          </a:xfrm>
          <a:prstGeom prst="rect">
            <a:avLst/>
          </a:prstGeom>
          <a:noFill/>
        </p:spPr>
        <p:txBody>
          <a:bodyPr wrap="square" rtlCol="0">
            <a:spAutoFit/>
          </a:bodyPr>
          <a:lstStyle/>
          <a:p>
            <a:pPr algn="ctr"/>
            <a:r>
              <a:rPr kumimoji="1" lang="ja-JP" altLang="en-US" dirty="0"/>
              <a:t>↑第</a:t>
            </a:r>
            <a:r>
              <a:rPr kumimoji="1" lang="en-US" altLang="ja-JP" dirty="0"/>
              <a:t>1</a:t>
            </a:r>
            <a:r>
              <a:rPr kumimoji="1" lang="ja-JP" altLang="en-US" dirty="0"/>
              <a:t>回役員会　</a:t>
            </a:r>
            <a:r>
              <a:rPr kumimoji="1" lang="en-US" altLang="ja-JP" dirty="0"/>
              <a:t>2024.5.24</a:t>
            </a:r>
            <a:endParaRPr kumimoji="1" lang="ja-JP" altLang="en-US" dirty="0"/>
          </a:p>
        </p:txBody>
      </p:sp>
      <p:sp>
        <p:nvSpPr>
          <p:cNvPr id="11" name="テキスト ボックス 10">
            <a:extLst>
              <a:ext uri="{FF2B5EF4-FFF2-40B4-BE49-F238E27FC236}">
                <a16:creationId xmlns:a16="http://schemas.microsoft.com/office/drawing/2014/main" id="{8209B6FA-F0BC-1E6B-66AD-7C8D8678FD54}"/>
              </a:ext>
            </a:extLst>
          </p:cNvPr>
          <p:cNvSpPr txBox="1"/>
          <p:nvPr/>
        </p:nvSpPr>
        <p:spPr>
          <a:xfrm>
            <a:off x="3778456" y="1300835"/>
            <a:ext cx="3425420" cy="923330"/>
          </a:xfrm>
          <a:prstGeom prst="rect">
            <a:avLst/>
          </a:prstGeom>
          <a:noFill/>
        </p:spPr>
        <p:txBody>
          <a:bodyPr wrap="square" rtlCol="0">
            <a:spAutoFit/>
          </a:bodyPr>
          <a:lstStyle/>
          <a:p>
            <a:pPr algn="ctr"/>
            <a:r>
              <a:rPr kumimoji="1" lang="ja-JP" altLang="en-US" dirty="0"/>
              <a:t>第</a:t>
            </a:r>
            <a:r>
              <a:rPr lang="en-US" altLang="ja-JP" dirty="0"/>
              <a:t>2</a:t>
            </a:r>
            <a:r>
              <a:rPr kumimoji="1" lang="ja-JP" altLang="en-US" dirty="0"/>
              <a:t>回役員会　</a:t>
            </a:r>
            <a:r>
              <a:rPr kumimoji="1" lang="en-US" altLang="ja-JP" dirty="0"/>
              <a:t>2024.7.12</a:t>
            </a:r>
          </a:p>
          <a:p>
            <a:r>
              <a:rPr lang="ja-JP" altLang="en-US" dirty="0"/>
              <a:t>　　</a:t>
            </a:r>
            <a:r>
              <a:rPr lang="en-US" altLang="ja-JP" dirty="0"/>
              <a:t>※</a:t>
            </a:r>
            <a:r>
              <a:rPr lang="ja-JP" altLang="en-US" dirty="0"/>
              <a:t>諸事情により文書開催</a:t>
            </a:r>
            <a:endParaRPr lang="en-US" altLang="ja-JP" dirty="0"/>
          </a:p>
          <a:p>
            <a:r>
              <a:rPr kumimoji="1" lang="ja-JP" altLang="en-US" dirty="0"/>
              <a:t>　　　としました。</a:t>
            </a:r>
          </a:p>
        </p:txBody>
      </p:sp>
      <p:sp>
        <p:nvSpPr>
          <p:cNvPr id="8" name="テキスト ボックス 7">
            <a:extLst>
              <a:ext uri="{FF2B5EF4-FFF2-40B4-BE49-F238E27FC236}">
                <a16:creationId xmlns:a16="http://schemas.microsoft.com/office/drawing/2014/main" id="{0B5354D9-A2EE-E765-B775-FA7829283C39}"/>
              </a:ext>
            </a:extLst>
          </p:cNvPr>
          <p:cNvSpPr txBox="1"/>
          <p:nvPr/>
        </p:nvSpPr>
        <p:spPr>
          <a:xfrm>
            <a:off x="8241978" y="3614225"/>
            <a:ext cx="3111821" cy="369332"/>
          </a:xfrm>
          <a:prstGeom prst="rect">
            <a:avLst/>
          </a:prstGeom>
          <a:noFill/>
        </p:spPr>
        <p:txBody>
          <a:bodyPr wrap="square" rtlCol="0">
            <a:spAutoFit/>
          </a:bodyPr>
          <a:lstStyle/>
          <a:p>
            <a:pPr algn="ctr"/>
            <a:r>
              <a:rPr kumimoji="1" lang="ja-JP" altLang="en-US" dirty="0"/>
              <a:t>↑第</a:t>
            </a:r>
            <a:r>
              <a:rPr lang="en-US" altLang="ja-JP" dirty="0"/>
              <a:t>3</a:t>
            </a:r>
            <a:r>
              <a:rPr kumimoji="1" lang="ja-JP" altLang="en-US" dirty="0"/>
              <a:t>回役員会　</a:t>
            </a:r>
            <a:r>
              <a:rPr kumimoji="1" lang="en-US" altLang="ja-JP" dirty="0"/>
              <a:t>2024.9.6</a:t>
            </a:r>
            <a:endParaRPr kumimoji="1" lang="ja-JP" altLang="en-US" dirty="0"/>
          </a:p>
        </p:txBody>
      </p:sp>
      <p:pic>
        <p:nvPicPr>
          <p:cNvPr id="12" name="図 11">
            <a:extLst>
              <a:ext uri="{FF2B5EF4-FFF2-40B4-BE49-F238E27FC236}">
                <a16:creationId xmlns:a16="http://schemas.microsoft.com/office/drawing/2014/main" id="{F5488E6B-C7D7-815F-84AC-51AE4500B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979" y="1271257"/>
            <a:ext cx="3111821" cy="2333866"/>
          </a:xfrm>
          <a:prstGeom prst="rect">
            <a:avLst/>
          </a:prstGeom>
        </p:spPr>
      </p:pic>
      <p:sp>
        <p:nvSpPr>
          <p:cNvPr id="3" name="テキスト ボックス 2">
            <a:extLst>
              <a:ext uri="{FF2B5EF4-FFF2-40B4-BE49-F238E27FC236}">
                <a16:creationId xmlns:a16="http://schemas.microsoft.com/office/drawing/2014/main" id="{1B820EF5-5C0B-CE23-623F-BA68FA507442}"/>
              </a:ext>
            </a:extLst>
          </p:cNvPr>
          <p:cNvSpPr txBox="1"/>
          <p:nvPr/>
        </p:nvSpPr>
        <p:spPr>
          <a:xfrm>
            <a:off x="3778456" y="5814090"/>
            <a:ext cx="1907056" cy="646331"/>
          </a:xfrm>
          <a:prstGeom prst="rect">
            <a:avLst/>
          </a:prstGeom>
          <a:noFill/>
        </p:spPr>
        <p:txBody>
          <a:bodyPr wrap="square" rtlCol="0">
            <a:spAutoFit/>
          </a:bodyPr>
          <a:lstStyle/>
          <a:p>
            <a:pPr algn="ctr"/>
            <a:r>
              <a:rPr kumimoji="1" lang="ja-JP" altLang="en-US" dirty="0"/>
              <a:t>第</a:t>
            </a:r>
            <a:r>
              <a:rPr kumimoji="1" lang="en-US" altLang="ja-JP" dirty="0"/>
              <a:t>4</a:t>
            </a:r>
            <a:r>
              <a:rPr kumimoji="1" lang="ja-JP" altLang="en-US" dirty="0"/>
              <a:t>回役員会↑</a:t>
            </a:r>
            <a:endParaRPr kumimoji="1" lang="en-US" altLang="ja-JP" dirty="0"/>
          </a:p>
          <a:p>
            <a:pPr algn="ctr"/>
            <a:r>
              <a:rPr kumimoji="1" lang="ja-JP" altLang="en-US" dirty="0"/>
              <a:t>←　</a:t>
            </a:r>
            <a:r>
              <a:rPr kumimoji="1" lang="en-US" altLang="ja-JP" dirty="0"/>
              <a:t>2024.12.5</a:t>
            </a:r>
            <a:endParaRPr kumimoji="1" lang="ja-JP" altLang="en-US" dirty="0"/>
          </a:p>
        </p:txBody>
      </p:sp>
      <p:sp>
        <p:nvSpPr>
          <p:cNvPr id="9" name="テキスト ボックス 8">
            <a:extLst>
              <a:ext uri="{FF2B5EF4-FFF2-40B4-BE49-F238E27FC236}">
                <a16:creationId xmlns:a16="http://schemas.microsoft.com/office/drawing/2014/main" id="{6C38274E-2807-9D3C-EAD7-5250625A7B94}"/>
              </a:ext>
            </a:extLst>
          </p:cNvPr>
          <p:cNvSpPr txBox="1"/>
          <p:nvPr/>
        </p:nvSpPr>
        <p:spPr>
          <a:xfrm>
            <a:off x="6349638" y="5510935"/>
            <a:ext cx="1708476" cy="923330"/>
          </a:xfrm>
          <a:prstGeom prst="rect">
            <a:avLst/>
          </a:prstGeom>
          <a:noFill/>
        </p:spPr>
        <p:txBody>
          <a:bodyPr wrap="square" rtlCol="0">
            <a:spAutoFit/>
          </a:bodyPr>
          <a:lstStyle/>
          <a:p>
            <a:pPr algn="ctr"/>
            <a:r>
              <a:rPr kumimoji="1" lang="ja-JP" altLang="en-US" dirty="0"/>
              <a:t>　　　　→</a:t>
            </a:r>
            <a:endParaRPr kumimoji="1" lang="en-US" altLang="ja-JP" dirty="0"/>
          </a:p>
          <a:p>
            <a:pPr algn="ctr"/>
            <a:r>
              <a:rPr kumimoji="1" lang="ja-JP" altLang="en-US" dirty="0"/>
              <a:t>第</a:t>
            </a:r>
            <a:r>
              <a:rPr kumimoji="1" lang="en-US" altLang="ja-JP" dirty="0"/>
              <a:t>5</a:t>
            </a:r>
            <a:r>
              <a:rPr kumimoji="1" lang="ja-JP" altLang="en-US" dirty="0"/>
              <a:t>回役員会</a:t>
            </a:r>
            <a:endParaRPr kumimoji="1" lang="en-US" altLang="ja-JP" dirty="0"/>
          </a:p>
          <a:p>
            <a:pPr algn="ctr"/>
            <a:r>
              <a:rPr kumimoji="1" lang="ja-JP" altLang="en-US" dirty="0"/>
              <a:t>　</a:t>
            </a:r>
            <a:r>
              <a:rPr kumimoji="1" lang="en-US" altLang="ja-JP" dirty="0"/>
              <a:t>2025.3.12</a:t>
            </a:r>
            <a:endParaRPr kumimoji="1" lang="ja-JP" altLang="en-US" dirty="0"/>
          </a:p>
        </p:txBody>
      </p:sp>
      <p:pic>
        <p:nvPicPr>
          <p:cNvPr id="14" name="図 13">
            <a:extLst>
              <a:ext uri="{FF2B5EF4-FFF2-40B4-BE49-F238E27FC236}">
                <a16:creationId xmlns:a16="http://schemas.microsoft.com/office/drawing/2014/main" id="{7E256F49-9AA6-77D7-D3F0-593DD2048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6" y="3891356"/>
            <a:ext cx="3425420" cy="2569065"/>
          </a:xfrm>
          <a:prstGeom prst="rect">
            <a:avLst/>
          </a:prstGeom>
        </p:spPr>
      </p:pic>
      <p:pic>
        <p:nvPicPr>
          <p:cNvPr id="16" name="図 15">
            <a:extLst>
              <a:ext uri="{FF2B5EF4-FFF2-40B4-BE49-F238E27FC236}">
                <a16:creationId xmlns:a16="http://schemas.microsoft.com/office/drawing/2014/main" id="{FEC394B3-D21E-9CAC-42B4-0138C64FC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884" y="2223044"/>
            <a:ext cx="2631092" cy="3508123"/>
          </a:xfrm>
          <a:prstGeom prst="rect">
            <a:avLst/>
          </a:prstGeom>
        </p:spPr>
      </p:pic>
      <p:pic>
        <p:nvPicPr>
          <p:cNvPr id="15" name="図 14">
            <a:extLst>
              <a:ext uri="{FF2B5EF4-FFF2-40B4-BE49-F238E27FC236}">
                <a16:creationId xmlns:a16="http://schemas.microsoft.com/office/drawing/2014/main" id="{DAB2BD3B-406D-6D41-5419-6B37D1BE2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6145" y="4319486"/>
            <a:ext cx="3377654" cy="1942297"/>
          </a:xfrm>
          <a:prstGeom prst="rect">
            <a:avLst/>
          </a:prstGeom>
        </p:spPr>
      </p:pic>
    </p:spTree>
    <p:extLst>
      <p:ext uri="{BB962C8B-B14F-4D97-AF65-F5344CB8AC3E}">
        <p14:creationId xmlns:p14="http://schemas.microsoft.com/office/powerpoint/2010/main" val="3162173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3AB07-AF4B-B7FD-0B0D-FDDB19688E21}"/>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545F88E8-7C72-8E9F-6BA4-6374A3AC4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24" y="3596640"/>
            <a:ext cx="3840480" cy="2880360"/>
          </a:xfrm>
          <a:prstGeom prst="rect">
            <a:avLst/>
          </a:prstGeom>
        </p:spPr>
      </p:pic>
      <p:pic>
        <p:nvPicPr>
          <p:cNvPr id="6" name="図 5">
            <a:extLst>
              <a:ext uri="{FF2B5EF4-FFF2-40B4-BE49-F238E27FC236}">
                <a16:creationId xmlns:a16="http://schemas.microsoft.com/office/drawing/2014/main" id="{2A9515CF-BD0A-1B6D-0722-9AB2861FA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920" y="3596640"/>
            <a:ext cx="3840480" cy="2880360"/>
          </a:xfrm>
          <a:prstGeom prst="rect">
            <a:avLst/>
          </a:prstGeom>
        </p:spPr>
      </p:pic>
      <p:graphicFrame>
        <p:nvGraphicFramePr>
          <p:cNvPr id="5" name="コンテンツ プレースホルダー 4">
            <a:extLst>
              <a:ext uri="{FF2B5EF4-FFF2-40B4-BE49-F238E27FC236}">
                <a16:creationId xmlns:a16="http://schemas.microsoft.com/office/drawing/2014/main" id="{9A7CB7B8-6DF0-575A-5898-75C51288D48F}"/>
              </a:ext>
            </a:extLst>
          </p:cNvPr>
          <p:cNvGraphicFramePr>
            <a:graphicFrameLocks noGrp="1"/>
          </p:cNvGraphicFramePr>
          <p:nvPr>
            <p:ph idx="1"/>
            <p:extLst>
              <p:ext uri="{D42A27DB-BD31-4B8C-83A1-F6EECF244321}">
                <p14:modId xmlns:p14="http://schemas.microsoft.com/office/powerpoint/2010/main" val="2162075253"/>
              </p:ext>
            </p:extLst>
          </p:nvPr>
        </p:nvGraphicFramePr>
        <p:xfrm>
          <a:off x="268224" y="275717"/>
          <a:ext cx="11740896" cy="512559"/>
        </p:xfrm>
        <a:graphic>
          <a:graphicData uri="http://schemas.openxmlformats.org/drawingml/2006/table">
            <a:tbl>
              <a:tblPr firstRow="1" firstCol="1" bandRow="1">
                <a:tableStyleId>{5C22544A-7EE6-4342-B048-85BDC9FD1C3A}</a:tableStyleId>
              </a:tblPr>
              <a:tblGrid>
                <a:gridCol w="11740896">
                  <a:extLst>
                    <a:ext uri="{9D8B030D-6E8A-4147-A177-3AD203B41FA5}">
                      <a16:colId xmlns:a16="http://schemas.microsoft.com/office/drawing/2014/main" val="3100401121"/>
                    </a:ext>
                  </a:extLst>
                </a:gridCol>
              </a:tblGrid>
              <a:tr h="512559">
                <a:tc>
                  <a:txBody>
                    <a:bodyPr/>
                    <a:lstStyle/>
                    <a:p>
                      <a:pPr algn="l"/>
                      <a:r>
                        <a:rPr lang="ja-JP" altLang="en-US" sz="3200" kern="100" dirty="0">
                          <a:effectLst/>
                          <a:latin typeface="+mn-ea"/>
                          <a:ea typeface="+mn-ea"/>
                          <a:cs typeface="Times New Roman" panose="02020603050405020304" pitchFamily="18" charset="0"/>
                        </a:rPr>
                        <a:t>部会員相互の懇親</a:t>
                      </a:r>
                      <a:endParaRPr lang="ja-JP" sz="3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16960243"/>
                  </a:ext>
                </a:extLst>
              </a:tr>
            </a:tbl>
          </a:graphicData>
        </a:graphic>
      </p:graphicFrame>
      <p:sp>
        <p:nvSpPr>
          <p:cNvPr id="4" name="スライド番号プレースホルダー 3">
            <a:extLst>
              <a:ext uri="{FF2B5EF4-FFF2-40B4-BE49-F238E27FC236}">
                <a16:creationId xmlns:a16="http://schemas.microsoft.com/office/drawing/2014/main" id="{2C5758A7-DE21-F2DA-A762-BC4E7DAB6BC4}"/>
              </a:ext>
            </a:extLst>
          </p:cNvPr>
          <p:cNvSpPr>
            <a:spLocks noGrp="1"/>
          </p:cNvSpPr>
          <p:nvPr>
            <p:ph type="sldNum" sz="quarter" idx="12"/>
          </p:nvPr>
        </p:nvSpPr>
        <p:spPr/>
        <p:txBody>
          <a:bodyPr/>
          <a:lstStyle/>
          <a:p>
            <a:fld id="{D6D61D41-0BC6-49D9-96EC-98D98E5965A8}" type="slidenum">
              <a:rPr kumimoji="1" lang="ja-JP" altLang="en-US" smtClean="0"/>
              <a:t>11</a:t>
            </a:fld>
            <a:endParaRPr kumimoji="1" lang="ja-JP" altLang="en-US"/>
          </a:p>
        </p:txBody>
      </p:sp>
      <p:sp>
        <p:nvSpPr>
          <p:cNvPr id="7" name="Rectangle 3">
            <a:extLst>
              <a:ext uri="{FF2B5EF4-FFF2-40B4-BE49-F238E27FC236}">
                <a16:creationId xmlns:a16="http://schemas.microsoft.com/office/drawing/2014/main" id="{3124103D-E460-D381-17E7-C80909DF0139}"/>
              </a:ext>
            </a:extLst>
          </p:cNvPr>
          <p:cNvSpPr>
            <a:spLocks noChangeArrowheads="1"/>
          </p:cNvSpPr>
          <p:nvPr/>
        </p:nvSpPr>
        <p:spPr bwMode="auto">
          <a:xfrm>
            <a:off x="2320925" y="27146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pic>
        <p:nvPicPr>
          <p:cNvPr id="3" name="図 2">
            <a:extLst>
              <a:ext uri="{FF2B5EF4-FFF2-40B4-BE49-F238E27FC236}">
                <a16:creationId xmlns:a16="http://schemas.microsoft.com/office/drawing/2014/main" id="{BED38A1D-39E5-B9D6-FEC6-ACB004BA6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24" y="1075944"/>
            <a:ext cx="3840480" cy="2880360"/>
          </a:xfrm>
          <a:prstGeom prst="rect">
            <a:avLst/>
          </a:prstGeom>
        </p:spPr>
      </p:pic>
      <p:pic>
        <p:nvPicPr>
          <p:cNvPr id="8" name="図 7">
            <a:extLst>
              <a:ext uri="{FF2B5EF4-FFF2-40B4-BE49-F238E27FC236}">
                <a16:creationId xmlns:a16="http://schemas.microsoft.com/office/drawing/2014/main" id="{6BDB1CB7-2863-3ECC-1151-33FC887E2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776" y="1075944"/>
            <a:ext cx="2909824" cy="3027491"/>
          </a:xfrm>
          <a:prstGeom prst="rect">
            <a:avLst/>
          </a:prstGeom>
        </p:spPr>
      </p:pic>
      <p:pic>
        <p:nvPicPr>
          <p:cNvPr id="13" name="図 12">
            <a:extLst>
              <a:ext uri="{FF2B5EF4-FFF2-40B4-BE49-F238E27FC236}">
                <a16:creationId xmlns:a16="http://schemas.microsoft.com/office/drawing/2014/main" id="{88C1E7A4-6CA6-8507-C585-B4E3D6AEBE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3616" y="3596640"/>
            <a:ext cx="3840480" cy="2880360"/>
          </a:xfrm>
          <a:prstGeom prst="rect">
            <a:avLst/>
          </a:prstGeom>
        </p:spPr>
      </p:pic>
      <p:pic>
        <p:nvPicPr>
          <p:cNvPr id="15" name="図 14">
            <a:extLst>
              <a:ext uri="{FF2B5EF4-FFF2-40B4-BE49-F238E27FC236}">
                <a16:creationId xmlns:a16="http://schemas.microsoft.com/office/drawing/2014/main" id="{B265E718-B743-5722-62A4-E927799658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9456" y="1054608"/>
            <a:ext cx="3868928" cy="2901696"/>
          </a:xfrm>
          <a:prstGeom prst="rect">
            <a:avLst/>
          </a:prstGeom>
        </p:spPr>
      </p:pic>
    </p:spTree>
    <p:extLst>
      <p:ext uri="{BB962C8B-B14F-4D97-AF65-F5344CB8AC3E}">
        <p14:creationId xmlns:p14="http://schemas.microsoft.com/office/powerpoint/2010/main" val="423517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A8122497-47E8-4F5C-434D-045308DCCE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887" y="304799"/>
            <a:ext cx="7771761" cy="5928437"/>
          </a:xfrm>
          <a:prstGeom prst="rect">
            <a:avLst/>
          </a:prstGeom>
          <a:noFill/>
          <a:ln>
            <a:noFill/>
          </a:ln>
        </p:spPr>
      </p:pic>
      <p:sp>
        <p:nvSpPr>
          <p:cNvPr id="4" name="スライド番号プレースホルダー 3">
            <a:extLst>
              <a:ext uri="{FF2B5EF4-FFF2-40B4-BE49-F238E27FC236}">
                <a16:creationId xmlns:a16="http://schemas.microsoft.com/office/drawing/2014/main" id="{6ECA4A90-E86C-59B0-0A3B-49287A3DE3B3}"/>
              </a:ext>
            </a:extLst>
          </p:cNvPr>
          <p:cNvSpPr>
            <a:spLocks noGrp="1"/>
          </p:cNvSpPr>
          <p:nvPr>
            <p:ph type="sldNum" sz="quarter" idx="12"/>
          </p:nvPr>
        </p:nvSpPr>
        <p:spPr/>
        <p:txBody>
          <a:bodyPr/>
          <a:lstStyle/>
          <a:p>
            <a:fld id="{D6D61D41-0BC6-49D9-96EC-98D98E5965A8}" type="slidenum">
              <a:rPr kumimoji="1" lang="ja-JP" altLang="en-US" smtClean="0"/>
              <a:t>12</a:t>
            </a:fld>
            <a:endParaRPr kumimoji="1" lang="ja-JP" altLang="en-US"/>
          </a:p>
        </p:txBody>
      </p:sp>
      <p:sp>
        <p:nvSpPr>
          <p:cNvPr id="8" name="テキスト ボックス 7">
            <a:extLst>
              <a:ext uri="{FF2B5EF4-FFF2-40B4-BE49-F238E27FC236}">
                <a16:creationId xmlns:a16="http://schemas.microsoft.com/office/drawing/2014/main" id="{34D81B26-64F6-16B3-601A-4072E112E073}"/>
              </a:ext>
            </a:extLst>
          </p:cNvPr>
          <p:cNvSpPr txBox="1"/>
          <p:nvPr/>
        </p:nvSpPr>
        <p:spPr>
          <a:xfrm>
            <a:off x="6754368" y="1560576"/>
            <a:ext cx="4730496" cy="4339650"/>
          </a:xfrm>
          <a:prstGeom prst="rect">
            <a:avLst/>
          </a:prstGeom>
          <a:noFill/>
        </p:spPr>
        <p:txBody>
          <a:bodyPr wrap="square">
            <a:spAutoFit/>
          </a:bodyPr>
          <a:lstStyle/>
          <a:p>
            <a:pPr algn="ctr"/>
            <a:r>
              <a:rPr lang="ja-JP" altLang="ja-JP" sz="2400" b="1" kern="100" dirty="0">
                <a:effectLst/>
                <a:latin typeface="Meiryo UI" panose="020B0604030504040204" pitchFamily="50" charset="-128"/>
                <a:ea typeface="Meiryo UI" panose="020B0604030504040204" pitchFamily="50" charset="-128"/>
                <a:cs typeface="Times New Roman" panose="02020603050405020304" pitchFamily="18" charset="0"/>
              </a:rPr>
              <a:t>青年部会の事業方針</a:t>
            </a:r>
          </a:p>
          <a:p>
            <a:pPr algn="just"/>
            <a:r>
              <a:rPr lang="en-US" altLang="ja-JP"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203200" algn="just"/>
            <a:r>
              <a:rPr lang="ja-JP" altLang="ja-JP" b="1" kern="100" dirty="0">
                <a:effectLst/>
                <a:latin typeface="Meiryo UI" panose="020B0604030504040204" pitchFamily="50" charset="-128"/>
                <a:ea typeface="Meiryo UI" panose="020B0604030504040204" pitchFamily="50" charset="-128"/>
                <a:cs typeface="Times New Roman" panose="02020603050405020304" pitchFamily="18" charset="0"/>
              </a:rPr>
              <a:t>次代を担う青年部会員として法人会活性化の原動力たる使命を認識し、次の事業を積極的に推進する。</a:t>
            </a:r>
          </a:p>
          <a:p>
            <a:pPr indent="203200" algn="just"/>
            <a:r>
              <a:rPr lang="en-US" altLang="ja-JP"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342900" lvl="0" indent="-342900" algn="just">
              <a:buFont typeface="+mj-lt"/>
              <a:buAutoNum type="arabicPeriod"/>
            </a:pPr>
            <a:r>
              <a:rPr lang="ja-JP" altLang="ja-JP" b="1" kern="100" dirty="0">
                <a:effectLst/>
                <a:latin typeface="Meiryo UI" panose="020B0604030504040204" pitchFamily="50" charset="-128"/>
                <a:ea typeface="Meiryo UI" panose="020B0604030504040204" pitchFamily="50" charset="-128"/>
                <a:cs typeface="Times New Roman" panose="02020603050405020304" pitchFamily="18" charset="0"/>
              </a:rPr>
              <a:t>部会事業を推進し若手経営者、又は役員として税務及び経営等に関する能力を向上させるとともに部会員相互の親睦を図る。</a:t>
            </a:r>
          </a:p>
          <a:p>
            <a:pPr marL="457200" algn="just"/>
            <a:r>
              <a:rPr lang="en-US" altLang="ja-JP"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342900" lvl="0" indent="-342900" algn="just">
              <a:buFont typeface="+mj-lt"/>
              <a:buAutoNum type="arabicPeriod"/>
            </a:pPr>
            <a:r>
              <a:rPr lang="ja-JP" altLang="ja-JP" b="1" kern="100" dirty="0">
                <a:effectLst/>
                <a:latin typeface="Meiryo UI" panose="020B0604030504040204" pitchFamily="50" charset="-128"/>
                <a:ea typeface="Meiryo UI" panose="020B0604030504040204" pitchFamily="50" charset="-128"/>
                <a:cs typeface="Times New Roman" panose="02020603050405020304" pitchFamily="18" charset="0"/>
              </a:rPr>
              <a:t>本部の諸事業に積極的に参加協力する。特に、地域社会貢献活動を重視する。</a:t>
            </a:r>
          </a:p>
          <a:p>
            <a:pPr marL="457200" algn="just"/>
            <a:r>
              <a:rPr lang="en-US" altLang="ja-JP" b="1"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342900" lvl="0" indent="-342900" algn="just">
              <a:buFont typeface="+mj-lt"/>
              <a:buAutoNum type="arabicPeriod"/>
            </a:pPr>
            <a:r>
              <a:rPr lang="ja-JP" altLang="ja-JP" b="1" kern="100" dirty="0">
                <a:effectLst/>
                <a:latin typeface="Meiryo UI" panose="020B0604030504040204" pitchFamily="50" charset="-128"/>
                <a:ea typeface="Meiryo UI" panose="020B0604030504040204" pitchFamily="50" charset="-128"/>
                <a:cs typeface="Times New Roman" panose="02020603050405020304" pitchFamily="18" charset="0"/>
              </a:rPr>
              <a:t>部会員増強を図るため、親睦会等への非会員の参加を積極的に推進する。</a:t>
            </a:r>
          </a:p>
        </p:txBody>
      </p:sp>
      <p:sp>
        <p:nvSpPr>
          <p:cNvPr id="10" name="テキスト ボックス 9">
            <a:extLst>
              <a:ext uri="{FF2B5EF4-FFF2-40B4-BE49-F238E27FC236}">
                <a16:creationId xmlns:a16="http://schemas.microsoft.com/office/drawing/2014/main" id="{ACA998EC-642A-776A-1AC4-35A9BB25422C}"/>
              </a:ext>
            </a:extLst>
          </p:cNvPr>
          <p:cNvSpPr txBox="1"/>
          <p:nvPr/>
        </p:nvSpPr>
        <p:spPr>
          <a:xfrm>
            <a:off x="329184" y="1725970"/>
            <a:ext cx="5218176" cy="2462213"/>
          </a:xfrm>
          <a:prstGeom prst="rect">
            <a:avLst/>
          </a:prstGeom>
          <a:noFill/>
        </p:spPr>
        <p:txBody>
          <a:bodyPr wrap="square">
            <a:spAutoFit/>
          </a:bodyPr>
          <a:lstStyle/>
          <a:p>
            <a:pPr algn="ctr">
              <a:lnSpc>
                <a:spcPts val="2600"/>
              </a:lnSpc>
            </a:pPr>
            <a:r>
              <a:rPr lang="ja-JP" altLang="ja-JP" sz="2400" b="1" kern="100" dirty="0">
                <a:effectLst/>
                <a:latin typeface="Meiryo UI" panose="020B0604030504040204" pitchFamily="50" charset="-128"/>
                <a:ea typeface="Meiryo UI" panose="020B0604030504040204" pitchFamily="50" charset="-128"/>
                <a:cs typeface="Times New Roman" panose="02020603050405020304" pitchFamily="18" charset="0"/>
              </a:rPr>
              <a:t>法人会の基本的理念</a:t>
            </a:r>
            <a:endParaRPr lang="en-US" altLang="ja-JP" sz="24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2600"/>
              </a:lnSpc>
            </a:pPr>
            <a:endParaRPr lang="en-US" altLang="ja-JP" sz="2400" b="1" kern="100" dirty="0">
              <a:latin typeface="Meiryo UI" panose="020B0604030504040204" pitchFamily="50" charset="-128"/>
              <a:ea typeface="Meiryo UI" panose="020B0604030504040204" pitchFamily="50" charset="-128"/>
              <a:cs typeface="Times New Roman" panose="02020603050405020304" pitchFamily="18" charset="0"/>
            </a:endParaRPr>
          </a:p>
          <a:p>
            <a:pPr algn="ctr">
              <a:lnSpc>
                <a:spcPts val="2600"/>
              </a:lnSpc>
            </a:pPr>
            <a:r>
              <a:rPr lang="ja-JP" altLang="ja-JP" sz="2400" b="1" kern="100" dirty="0">
                <a:effectLst/>
                <a:latin typeface="Meiryo UI" panose="020B0604030504040204" pitchFamily="50" charset="-128"/>
                <a:ea typeface="Meiryo UI" panose="020B0604030504040204" pitchFamily="50" charset="-128"/>
                <a:cs typeface="Times New Roman" panose="02020603050405020304" pitchFamily="18" charset="0"/>
              </a:rPr>
              <a:t>法人会は税のオピニオンリーダーとして</a:t>
            </a:r>
          </a:p>
          <a:p>
            <a:pPr algn="ctr">
              <a:lnSpc>
                <a:spcPts val="2600"/>
              </a:lnSpc>
            </a:pPr>
            <a:r>
              <a:rPr lang="ja-JP" altLang="ja-JP" sz="2400" b="1" kern="0" spc="300" dirty="0">
                <a:effectLst/>
                <a:latin typeface="Meiryo UI" panose="020B0604030504040204" pitchFamily="50" charset="-128"/>
                <a:ea typeface="Meiryo UI" panose="020B0604030504040204" pitchFamily="50" charset="-128"/>
                <a:cs typeface="Times New Roman" panose="02020603050405020304" pitchFamily="18" charset="0"/>
              </a:rPr>
              <a:t>企業の発展を支援し</a:t>
            </a:r>
            <a:endParaRPr lang="ja-JP" altLang="ja-JP" sz="24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2600"/>
              </a:lnSpc>
            </a:pPr>
            <a:r>
              <a:rPr lang="ja-JP" altLang="ja-JP" sz="2400" b="1" kern="0" spc="300" dirty="0">
                <a:effectLst/>
                <a:latin typeface="Meiryo UI" panose="020B0604030504040204" pitchFamily="50" charset="-128"/>
                <a:ea typeface="Meiryo UI" panose="020B0604030504040204" pitchFamily="50" charset="-128"/>
                <a:cs typeface="Times New Roman" panose="02020603050405020304" pitchFamily="18" charset="0"/>
              </a:rPr>
              <a:t>地域の振興に寄与し</a:t>
            </a:r>
            <a:endParaRPr lang="ja-JP" altLang="ja-JP" sz="24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lnSpc>
                <a:spcPts val="2600"/>
              </a:lnSpc>
            </a:pPr>
            <a:r>
              <a:rPr lang="ja-JP" altLang="ja-JP" sz="2400" b="1" kern="0" spc="435" dirty="0">
                <a:effectLst/>
                <a:latin typeface="Meiryo UI" panose="020B0604030504040204" pitchFamily="50" charset="-128"/>
                <a:ea typeface="Meiryo UI" panose="020B0604030504040204" pitchFamily="50" charset="-128"/>
                <a:cs typeface="Times New Roman" panose="02020603050405020304" pitchFamily="18" charset="0"/>
              </a:rPr>
              <a:t>国と社会の繁栄に貢献する</a:t>
            </a:r>
            <a:endParaRPr lang="ja-JP" altLang="ja-JP" sz="2400" b="1"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ja-JP" sz="2400" b="1" kern="0" spc="300" dirty="0">
                <a:effectLst/>
                <a:latin typeface="Meiryo UI" panose="020B0604030504040204" pitchFamily="50" charset="-128"/>
                <a:ea typeface="Meiryo UI" panose="020B0604030504040204" pitchFamily="50" charset="-128"/>
                <a:cs typeface="Times New Roman" panose="02020603050405020304" pitchFamily="18" charset="0"/>
              </a:rPr>
              <a:t>経営者の団体である</a:t>
            </a:r>
            <a:endParaRPr lang="ja-JP" altLang="ja-JP" sz="2400" b="1"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32997F9D-BCD2-C7CD-1877-F73FD0B849E2}"/>
              </a:ext>
            </a:extLst>
          </p:cNvPr>
          <p:cNvSpPr/>
          <p:nvPr/>
        </p:nvSpPr>
        <p:spPr>
          <a:xfrm>
            <a:off x="329184" y="1560576"/>
            <a:ext cx="5340096" cy="3145536"/>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F6338885-F4C4-303A-1DBD-E3710F8EC50F}"/>
              </a:ext>
            </a:extLst>
          </p:cNvPr>
          <p:cNvSpPr/>
          <p:nvPr/>
        </p:nvSpPr>
        <p:spPr>
          <a:xfrm>
            <a:off x="6388608" y="1560576"/>
            <a:ext cx="5340096" cy="4669536"/>
          </a:xfrm>
          <a:prstGeom prst="roundRect">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07766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AE6783-40D3-11A4-3B30-D824004E8F67}"/>
              </a:ext>
            </a:extLst>
          </p:cNvPr>
          <p:cNvSpPr>
            <a:spLocks noGrp="1"/>
          </p:cNvSpPr>
          <p:nvPr>
            <p:ph type="title"/>
          </p:nvPr>
        </p:nvSpPr>
        <p:spPr>
          <a:xfrm>
            <a:off x="280416" y="905227"/>
            <a:ext cx="11740896" cy="5300501"/>
          </a:xfrm>
        </p:spPr>
        <p:txBody>
          <a:bodyPr>
            <a:normAutofit fontScale="90000"/>
          </a:bodyPr>
          <a:lstStyle/>
          <a:p>
            <a:pPr>
              <a:lnSpc>
                <a:spcPct val="125000"/>
              </a:lnSpc>
            </a:pPr>
            <a:r>
              <a:rPr lang="ja-JP" altLang="en-US" sz="3200" dirty="0">
                <a:latin typeface="Meiryo UI" panose="020B0604030504040204" pitchFamily="50" charset="-128"/>
                <a:ea typeface="Meiryo UI" panose="020B0604030504040204" pitchFamily="50" charset="-128"/>
              </a:rPr>
              <a:t>　・　部会長挨拶　</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　令和</a:t>
            </a:r>
            <a:r>
              <a:rPr lang="en-US" altLang="ja-JP" sz="3200" dirty="0">
                <a:latin typeface="Meiryo UI" panose="020B0604030504040204" pitchFamily="50" charset="-128"/>
                <a:ea typeface="Meiryo UI" panose="020B0604030504040204" pitchFamily="50" charset="-128"/>
              </a:rPr>
              <a:t>6</a:t>
            </a:r>
            <a:r>
              <a:rPr lang="ja-JP" altLang="en-US" sz="3200" dirty="0">
                <a:latin typeface="Meiryo UI" panose="020B0604030504040204" pitchFamily="50" charset="-128"/>
                <a:ea typeface="Meiryo UI" panose="020B0604030504040204" pitchFamily="50" charset="-128"/>
              </a:rPr>
              <a:t>年度青年部会総会</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　税知識の普及・啓発活動その</a:t>
            </a:r>
            <a:r>
              <a:rPr lang="en-US" altLang="ja-JP" sz="3200" dirty="0">
                <a:latin typeface="Meiryo UI" panose="020B0604030504040204" pitchFamily="50" charset="-128"/>
                <a:ea typeface="Meiryo UI" panose="020B0604030504040204" pitchFamily="50" charset="-128"/>
              </a:rPr>
              <a:t>1</a:t>
            </a:r>
            <a:r>
              <a:rPr lang="ja-JP" altLang="en-US" sz="3200" dirty="0">
                <a:latin typeface="Meiryo UI" panose="020B0604030504040204" pitchFamily="50" charset="-128"/>
                <a:ea typeface="Meiryo UI" panose="020B0604030504040204" pitchFamily="50" charset="-128"/>
              </a:rPr>
              <a:t>　「小学校における租税教室」</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　税知識の普及・啓発活動その</a:t>
            </a:r>
            <a:r>
              <a:rPr lang="en-US" altLang="ja-JP" sz="3200" dirty="0">
                <a:latin typeface="Meiryo UI" panose="020B0604030504040204" pitchFamily="50" charset="-128"/>
                <a:ea typeface="Meiryo UI" panose="020B0604030504040204" pitchFamily="50" charset="-128"/>
              </a:rPr>
              <a:t>2</a:t>
            </a:r>
            <a:r>
              <a:rPr lang="ja-JP" altLang="en-US" sz="3200" dirty="0">
                <a:latin typeface="Meiryo UI" panose="020B0604030504040204" pitchFamily="50" charset="-128"/>
                <a:ea typeface="Meiryo UI" panose="020B0604030504040204" pitchFamily="50" charset="-128"/>
              </a:rPr>
              <a:t>　「八街市産業まつり」</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　「財政健全化のための健康経営」　～　株式会社常盤植物化学研究所</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　令和</a:t>
            </a:r>
            <a:r>
              <a:rPr lang="en-US" altLang="ja-JP" sz="3200" dirty="0">
                <a:latin typeface="Meiryo UI" panose="020B0604030504040204" pitchFamily="50" charset="-128"/>
                <a:ea typeface="Meiryo UI" panose="020B0604030504040204" pitchFamily="50" charset="-128"/>
              </a:rPr>
              <a:t>6</a:t>
            </a:r>
            <a:r>
              <a:rPr lang="ja-JP" altLang="en-US" sz="3200" dirty="0">
                <a:latin typeface="Meiryo UI" panose="020B0604030504040204" pitchFamily="50" charset="-128"/>
                <a:ea typeface="Meiryo UI" panose="020B0604030504040204" pitchFamily="50" charset="-128"/>
              </a:rPr>
              <a:t>年度全国青年の集い　「福井大会」</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　県連事業への参加</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　令和</a:t>
            </a:r>
            <a:r>
              <a:rPr lang="en-US" altLang="ja-JP" sz="3200" dirty="0">
                <a:latin typeface="Meiryo UI" panose="020B0604030504040204" pitchFamily="50" charset="-128"/>
                <a:ea typeface="Meiryo UI" panose="020B0604030504040204" pitchFamily="50" charset="-128"/>
              </a:rPr>
              <a:t>6</a:t>
            </a:r>
            <a:r>
              <a:rPr lang="ja-JP" altLang="en-US" sz="3200" dirty="0">
                <a:latin typeface="Meiryo UI" panose="020B0604030504040204" pitchFamily="50" charset="-128"/>
                <a:ea typeface="Meiryo UI" panose="020B0604030504040204" pitchFamily="50" charset="-128"/>
              </a:rPr>
              <a:t>年度青年部会役員会</a:t>
            </a:r>
            <a:br>
              <a:rPr lang="en-US" altLang="ja-JP" sz="3200" dirty="0">
                <a:latin typeface="Meiryo UI" panose="020B0604030504040204" pitchFamily="50" charset="-128"/>
                <a:ea typeface="Meiryo UI" panose="020B0604030504040204" pitchFamily="50" charset="-128"/>
              </a:rPr>
            </a:br>
            <a:r>
              <a:rPr lang="ja-JP" altLang="en-US" sz="3200" dirty="0">
                <a:latin typeface="Meiryo UI" panose="020B0604030504040204" pitchFamily="50" charset="-128"/>
                <a:ea typeface="Meiryo UI" panose="020B0604030504040204" pitchFamily="50" charset="-128"/>
              </a:rPr>
              <a:t>　・　部会員相互の懇親</a:t>
            </a:r>
            <a:endParaRPr kumimoji="1" lang="ja-JP" altLang="en-US" sz="32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9A268F1-1EC1-CB4A-E704-6920ED8E0B0B}"/>
              </a:ext>
            </a:extLst>
          </p:cNvPr>
          <p:cNvSpPr>
            <a:spLocks noGrp="1"/>
          </p:cNvSpPr>
          <p:nvPr>
            <p:ph type="sldNum" sz="quarter" idx="12"/>
          </p:nvPr>
        </p:nvSpPr>
        <p:spPr/>
        <p:txBody>
          <a:bodyPr/>
          <a:lstStyle/>
          <a:p>
            <a:fld id="{D6D61D41-0BC6-49D9-96EC-98D98E5965A8}" type="slidenum">
              <a:rPr kumimoji="1" lang="ja-JP" altLang="en-US" smtClean="0"/>
              <a:t>2</a:t>
            </a:fld>
            <a:endParaRPr kumimoji="1" lang="ja-JP" altLang="en-US"/>
          </a:p>
        </p:txBody>
      </p:sp>
      <p:graphicFrame>
        <p:nvGraphicFramePr>
          <p:cNvPr id="6" name="コンテンツ プレースホルダー 4">
            <a:extLst>
              <a:ext uri="{FF2B5EF4-FFF2-40B4-BE49-F238E27FC236}">
                <a16:creationId xmlns:a16="http://schemas.microsoft.com/office/drawing/2014/main" id="{17F5FEFA-EEB0-C643-3E3E-B188E873BC65}"/>
              </a:ext>
            </a:extLst>
          </p:cNvPr>
          <p:cNvGraphicFramePr>
            <a:graphicFrameLocks noGrp="1"/>
          </p:cNvGraphicFramePr>
          <p:nvPr>
            <p:ph idx="1"/>
            <p:extLst>
              <p:ext uri="{D42A27DB-BD31-4B8C-83A1-F6EECF244321}">
                <p14:modId xmlns:p14="http://schemas.microsoft.com/office/powerpoint/2010/main" val="3245004689"/>
              </p:ext>
            </p:extLst>
          </p:nvPr>
        </p:nvGraphicFramePr>
        <p:xfrm>
          <a:off x="280416" y="275717"/>
          <a:ext cx="11740896" cy="512559"/>
        </p:xfrm>
        <a:graphic>
          <a:graphicData uri="http://schemas.openxmlformats.org/drawingml/2006/table">
            <a:tbl>
              <a:tblPr firstRow="1" firstCol="1" bandRow="1">
                <a:tableStyleId>{5C22544A-7EE6-4342-B048-85BDC9FD1C3A}</a:tableStyleId>
              </a:tblPr>
              <a:tblGrid>
                <a:gridCol w="11740896">
                  <a:extLst>
                    <a:ext uri="{9D8B030D-6E8A-4147-A177-3AD203B41FA5}">
                      <a16:colId xmlns:a16="http://schemas.microsoft.com/office/drawing/2014/main" val="3100401121"/>
                    </a:ext>
                  </a:extLst>
                </a:gridCol>
              </a:tblGrid>
              <a:tr h="512559">
                <a:tc>
                  <a:txBody>
                    <a:bodyPr/>
                    <a:lstStyle/>
                    <a:p>
                      <a:pPr algn="l"/>
                      <a:r>
                        <a:rPr lang="ja-JP" altLang="en-US" sz="3200" kern="100" dirty="0">
                          <a:effectLst/>
                          <a:latin typeface="+mn-ea"/>
                          <a:ea typeface="+mn-ea"/>
                          <a:cs typeface="Times New Roman" panose="02020603050405020304" pitchFamily="18" charset="0"/>
                        </a:rPr>
                        <a:t>ＩＮＤＥＸ</a:t>
                      </a:r>
                      <a:endParaRPr lang="ja-JP" sz="3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16960243"/>
                  </a:ext>
                </a:extLst>
              </a:tr>
            </a:tbl>
          </a:graphicData>
        </a:graphic>
      </p:graphicFrame>
    </p:spTree>
    <p:extLst>
      <p:ext uri="{BB962C8B-B14F-4D97-AF65-F5344CB8AC3E}">
        <p14:creationId xmlns:p14="http://schemas.microsoft.com/office/powerpoint/2010/main" val="3733869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83DC0C6F-E98C-7202-287B-972C33A932B9}"/>
              </a:ext>
            </a:extLst>
          </p:cNvPr>
          <p:cNvGraphicFramePr>
            <a:graphicFrameLocks noGrp="1"/>
          </p:cNvGraphicFramePr>
          <p:nvPr>
            <p:ph idx="1"/>
            <p:extLst>
              <p:ext uri="{D42A27DB-BD31-4B8C-83A1-F6EECF244321}">
                <p14:modId xmlns:p14="http://schemas.microsoft.com/office/powerpoint/2010/main" val="3040522257"/>
              </p:ext>
            </p:extLst>
          </p:nvPr>
        </p:nvGraphicFramePr>
        <p:xfrm>
          <a:off x="280416" y="275717"/>
          <a:ext cx="11740896" cy="2110728"/>
        </p:xfrm>
        <a:graphic>
          <a:graphicData uri="http://schemas.openxmlformats.org/drawingml/2006/table">
            <a:tbl>
              <a:tblPr firstRow="1" firstCol="1" bandRow="1">
                <a:tableStyleId>{5C22544A-7EE6-4342-B048-85BDC9FD1C3A}</a:tableStyleId>
              </a:tblPr>
              <a:tblGrid>
                <a:gridCol w="1485322">
                  <a:extLst>
                    <a:ext uri="{9D8B030D-6E8A-4147-A177-3AD203B41FA5}">
                      <a16:colId xmlns:a16="http://schemas.microsoft.com/office/drawing/2014/main" val="3100401121"/>
                    </a:ext>
                  </a:extLst>
                </a:gridCol>
                <a:gridCol w="10255574">
                  <a:extLst>
                    <a:ext uri="{9D8B030D-6E8A-4147-A177-3AD203B41FA5}">
                      <a16:colId xmlns:a16="http://schemas.microsoft.com/office/drawing/2014/main" val="2814402974"/>
                    </a:ext>
                  </a:extLst>
                </a:gridCol>
              </a:tblGrid>
              <a:tr h="512559">
                <a:tc gridSpan="2">
                  <a:txBody>
                    <a:bodyPr/>
                    <a:lstStyle/>
                    <a:p>
                      <a:pPr algn="l"/>
                      <a:r>
                        <a:rPr lang="ja-JP" sz="3200" kern="100" dirty="0">
                          <a:effectLst/>
                        </a:rPr>
                        <a:t>部会長挨拶</a:t>
                      </a:r>
                      <a:endParaRPr 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hMerge="1">
                  <a:txBody>
                    <a:bodyPr/>
                    <a:lstStyle/>
                    <a:p>
                      <a:endParaRPr kumimoji="1" lang="ja-JP" altLang="en-US"/>
                    </a:p>
                  </a:txBody>
                  <a:tcPr/>
                </a:tc>
                <a:extLst>
                  <a:ext uri="{0D108BD9-81ED-4DB2-BD59-A6C34878D82A}">
                    <a16:rowId xmlns:a16="http://schemas.microsoft.com/office/drawing/2014/main" val="1816960243"/>
                  </a:ext>
                </a:extLst>
              </a:tr>
              <a:tr h="772300">
                <a:tc rowSpan="2">
                  <a:txBody>
                    <a:bodyPr/>
                    <a:lstStyle/>
                    <a:p>
                      <a:pPr algn="l"/>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noFill/>
                  </a:tcPr>
                </a:tc>
                <a:tc>
                  <a:txBody>
                    <a:bodyPr/>
                    <a:lstStyle/>
                    <a:p>
                      <a:pPr algn="ctr"/>
                      <a:r>
                        <a:rPr lang="ja-JP" sz="3200" kern="100" dirty="0">
                          <a:effectLst/>
                        </a:rPr>
                        <a:t>会報第</a:t>
                      </a:r>
                      <a:r>
                        <a:rPr lang="en-US" altLang="ja-JP" sz="3200" kern="100" dirty="0">
                          <a:effectLst/>
                        </a:rPr>
                        <a:t>32</a:t>
                      </a:r>
                      <a:r>
                        <a:rPr lang="ja-JP" sz="3200" kern="100" dirty="0">
                          <a:effectLst/>
                        </a:rPr>
                        <a:t>号の発刊にあたって</a:t>
                      </a:r>
                      <a:endParaRPr lang="ja-JP" sz="32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b"/>
                </a:tc>
                <a:extLst>
                  <a:ext uri="{0D108BD9-81ED-4DB2-BD59-A6C34878D82A}">
                    <a16:rowId xmlns:a16="http://schemas.microsoft.com/office/drawing/2014/main" val="3453876015"/>
                  </a:ext>
                </a:extLst>
              </a:tr>
              <a:tr h="825869">
                <a:tc vMerge="1">
                  <a:txBody>
                    <a:bodyPr/>
                    <a:lstStyle/>
                    <a:p>
                      <a:endParaRPr kumimoji="1" lang="ja-JP" altLang="en-US"/>
                    </a:p>
                  </a:txBody>
                  <a:tcPr/>
                </a:tc>
                <a:tc>
                  <a:txBody>
                    <a:bodyPr/>
                    <a:lstStyle/>
                    <a:p>
                      <a:pPr marL="866775" algn="just"/>
                      <a:r>
                        <a:rPr lang="en-US" sz="1200" kern="100" dirty="0">
                          <a:effectLst/>
                        </a:rPr>
                        <a:t> </a:t>
                      </a:r>
                      <a:endParaRPr lang="ja-JP" sz="1050" kern="100" dirty="0">
                        <a:effectLst/>
                      </a:endParaRPr>
                    </a:p>
                    <a:p>
                      <a:pPr marL="866775" algn="just"/>
                      <a:r>
                        <a:rPr lang="ja-JP" sz="2800" kern="100" dirty="0">
                          <a:effectLst/>
                        </a:rPr>
                        <a:t>一般社団法人　成田法人会青年部会長　長谷川　智之</a:t>
                      </a:r>
                      <a:endParaRPr 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210898882"/>
                  </a:ext>
                </a:extLst>
              </a:tr>
            </a:tbl>
          </a:graphicData>
        </a:graphic>
      </p:graphicFrame>
      <p:sp>
        <p:nvSpPr>
          <p:cNvPr id="4" name="スライド番号プレースホルダー 3">
            <a:extLst>
              <a:ext uri="{FF2B5EF4-FFF2-40B4-BE49-F238E27FC236}">
                <a16:creationId xmlns:a16="http://schemas.microsoft.com/office/drawing/2014/main" id="{D0812A3F-4F60-CA24-B569-ADA5BE111481}"/>
              </a:ext>
            </a:extLst>
          </p:cNvPr>
          <p:cNvSpPr>
            <a:spLocks noGrp="1"/>
          </p:cNvSpPr>
          <p:nvPr>
            <p:ph type="sldNum" sz="quarter" idx="12"/>
          </p:nvPr>
        </p:nvSpPr>
        <p:spPr/>
        <p:txBody>
          <a:bodyPr/>
          <a:lstStyle/>
          <a:p>
            <a:fld id="{D6D61D41-0BC6-49D9-96EC-98D98E5965A8}" type="slidenum">
              <a:rPr kumimoji="1" lang="ja-JP" altLang="en-US" smtClean="0"/>
              <a:t>3</a:t>
            </a:fld>
            <a:endParaRPr kumimoji="1" lang="ja-JP" altLang="en-US"/>
          </a:p>
        </p:txBody>
      </p:sp>
      <p:pic>
        <p:nvPicPr>
          <p:cNvPr id="2050" name="図 1">
            <a:extLst>
              <a:ext uri="{FF2B5EF4-FFF2-40B4-BE49-F238E27FC236}">
                <a16:creationId xmlns:a16="http://schemas.microsoft.com/office/drawing/2014/main" id="{A643CE54-860B-4D30-8B3B-FB577204B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46" y="791893"/>
            <a:ext cx="1119630" cy="15945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C4E46737-09EE-3381-44E2-45B8DEB18295}"/>
              </a:ext>
            </a:extLst>
          </p:cNvPr>
          <p:cNvSpPr>
            <a:spLocks noChangeArrowheads="1"/>
          </p:cNvSpPr>
          <p:nvPr/>
        </p:nvSpPr>
        <p:spPr bwMode="auto">
          <a:xfrm>
            <a:off x="2320925" y="27146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8" name="Rectangle 4">
            <a:extLst>
              <a:ext uri="{FF2B5EF4-FFF2-40B4-BE49-F238E27FC236}">
                <a16:creationId xmlns:a16="http://schemas.microsoft.com/office/drawing/2014/main" id="{2493ED5B-896B-BF41-3193-02A096DB2DB2}"/>
              </a:ext>
            </a:extLst>
          </p:cNvPr>
          <p:cNvSpPr>
            <a:spLocks noChangeArrowheads="1"/>
          </p:cNvSpPr>
          <p:nvPr/>
        </p:nvSpPr>
        <p:spPr bwMode="auto">
          <a:xfrm>
            <a:off x="374814" y="2408321"/>
            <a:ext cx="11442372" cy="434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algn="l" defTabSz="914400" rtl="0" eaLnBrk="0" fontAlgn="base" latinLnBrk="0" hangingPunct="0">
              <a:lnSpc>
                <a:spcPct val="110000"/>
              </a:lnSpc>
              <a:spcBef>
                <a:spcPct val="0"/>
              </a:spcBef>
              <a:spcAft>
                <a:spcPct val="0"/>
              </a:spcAft>
              <a:buClrTx/>
              <a:buSzTx/>
              <a:buFontTx/>
              <a:buNone/>
              <a:tabLst/>
            </a:pPr>
            <a:r>
              <a:rPr kumimoji="0" lang="ja-JP" altLang="ja-JP" b="0" i="0" u="none" strike="noStrike" cap="none" normalizeH="0" baseline="0" dirty="0">
                <a:ln>
                  <a:noFill/>
                </a:ln>
                <a:solidFill>
                  <a:schemeClr val="tx1"/>
                </a:solidFill>
                <a:effectLst/>
                <a:latin typeface="+mn-ea"/>
                <a:cs typeface="Times New Roman" panose="02020603050405020304" pitchFamily="18" charset="0"/>
              </a:rPr>
              <a:t>陽春の候、青年部会員の皆様には、ますますご清祥のこととお慶び申し上げます。常日頃より、部会活動にご理解を頂くとともに、積極的にご参加、ご協力を頂き誠に有難うございます。</a:t>
            </a:r>
            <a:endParaRPr kumimoji="0" lang="ja-JP" altLang="ja-JP" b="0" i="0" u="none" strike="noStrike" cap="none" normalizeH="0" baseline="0" dirty="0">
              <a:ln>
                <a:noFill/>
              </a:ln>
              <a:solidFill>
                <a:schemeClr val="tx1"/>
              </a:solidFill>
              <a:effectLst/>
              <a:latin typeface="+mn-ea"/>
            </a:endParaRPr>
          </a:p>
          <a:p>
            <a:pPr marL="0" marR="0" lvl="0" indent="139700" algn="l" defTabSz="914400" rtl="0" eaLnBrk="0" fontAlgn="base" latinLnBrk="0" hangingPunct="0">
              <a:lnSpc>
                <a:spcPct val="110000"/>
              </a:lnSpc>
              <a:spcBef>
                <a:spcPct val="0"/>
              </a:spcBef>
              <a:spcAft>
                <a:spcPct val="0"/>
              </a:spcAft>
              <a:buClrTx/>
              <a:buSzTx/>
              <a:buFontTx/>
              <a:buNone/>
              <a:tabLst/>
            </a:pPr>
            <a:r>
              <a:rPr lang="ja-JP" altLang="en-US" b="0" i="0" dirty="0">
                <a:solidFill>
                  <a:srgbClr val="333333"/>
                </a:solidFill>
                <a:effectLst/>
                <a:latin typeface="+mn-ea"/>
              </a:rPr>
              <a:t>さて、世界を⾒渡せば、未だ終わりの⾒えないウクライナ侵攻や不安定な中東情勢の混迷に直⾯するとともに、国内においても、人⼝減少、自然災害、物価⾼騰など私たちの社会は数多くの困難に直⾯しています。青年部会</a:t>
            </a:r>
            <a:r>
              <a:rPr kumimoji="0" lang="ja-JP" altLang="en-US" b="0" i="0" u="none" strike="noStrike" cap="none" normalizeH="0" baseline="0" dirty="0">
                <a:ln>
                  <a:noFill/>
                </a:ln>
                <a:solidFill>
                  <a:schemeClr val="tx1"/>
                </a:solidFill>
                <a:effectLst/>
                <a:latin typeface="+mn-ea"/>
                <a:cs typeface="Times New Roman" panose="02020603050405020304" pitchFamily="18" charset="0"/>
              </a:rPr>
              <a:t>におきましても、多くの会員企業がこうした厳しい経営環境のなか青年部会活動に参加・協力頂いております</a:t>
            </a:r>
            <a:endParaRPr kumimoji="0" lang="ja-JP" altLang="en-US" b="0" i="0" u="none" strike="noStrike" cap="none" normalizeH="0" baseline="0" dirty="0">
              <a:ln>
                <a:noFill/>
              </a:ln>
              <a:solidFill>
                <a:schemeClr val="tx1"/>
              </a:solidFill>
              <a:effectLst/>
              <a:latin typeface="+mn-ea"/>
            </a:endParaRPr>
          </a:p>
          <a:p>
            <a:pPr marL="0" marR="0" lvl="0" indent="139700" algn="l" defTabSz="914400" rtl="0" eaLnBrk="0" fontAlgn="base" latinLnBrk="0" hangingPunct="0">
              <a:lnSpc>
                <a:spcPct val="110000"/>
              </a:lnSpc>
              <a:spcBef>
                <a:spcPct val="0"/>
              </a:spcBef>
              <a:spcAft>
                <a:spcPct val="0"/>
              </a:spcAft>
              <a:buClrTx/>
              <a:buSzTx/>
              <a:buFontTx/>
              <a:buNone/>
              <a:tabLst/>
            </a:pPr>
            <a:r>
              <a:rPr kumimoji="0" lang="ja-JP" altLang="en-US" b="0" i="0" u="none" strike="noStrike" cap="none" normalizeH="0" baseline="0" dirty="0">
                <a:ln>
                  <a:noFill/>
                </a:ln>
                <a:solidFill>
                  <a:schemeClr val="tx1"/>
                </a:solidFill>
                <a:effectLst/>
                <a:latin typeface="+mn-ea"/>
                <a:cs typeface="Times New Roman" panose="02020603050405020304" pitchFamily="18" charset="0"/>
              </a:rPr>
              <a:t>このような状況下、青年部会では、例年実績のある「小学校での租税教室」や、八街市産業まつりでの税に関するパンフレット配布による税知識の普及・啓発活動を実施しました。また、全法連青年部会において重点施策となりました「健康経営」について、健康経営認定企業を訪問し活動状況を見学、担当者の方から貴重な体験談をお聞かせいただき、</a:t>
            </a:r>
            <a:r>
              <a:rPr kumimoji="0" lang="ja-JP" altLang="en-US" dirty="0">
                <a:latin typeface="+mn-ea"/>
                <a:cs typeface="Times New Roman" panose="02020603050405020304" pitchFamily="18" charset="0"/>
              </a:rPr>
              <a:t>今後、青年部会独自の手法を検討するなか、部</a:t>
            </a:r>
            <a:r>
              <a:rPr kumimoji="0" lang="ja-JP" altLang="en-US" b="0" i="0" u="none" strike="noStrike" cap="none" normalizeH="0" baseline="0" dirty="0">
                <a:ln>
                  <a:noFill/>
                </a:ln>
                <a:solidFill>
                  <a:schemeClr val="tx1"/>
                </a:solidFill>
                <a:effectLst/>
                <a:latin typeface="+mn-ea"/>
                <a:cs typeface="Times New Roman" panose="02020603050405020304" pitchFamily="18" charset="0"/>
              </a:rPr>
              <a:t>会員に健康経営を浸透させていこうと考えております。令和</a:t>
            </a:r>
            <a:r>
              <a:rPr kumimoji="0" lang="en-US" altLang="ja-JP" b="0" i="0" u="none" strike="noStrike" cap="none" normalizeH="0" baseline="0" dirty="0">
                <a:ln>
                  <a:noFill/>
                </a:ln>
                <a:solidFill>
                  <a:schemeClr val="tx1"/>
                </a:solidFill>
                <a:effectLst/>
                <a:latin typeface="+mn-ea"/>
                <a:cs typeface="Times New Roman" panose="02020603050405020304" pitchFamily="18" charset="0"/>
              </a:rPr>
              <a:t>7</a:t>
            </a:r>
            <a:r>
              <a:rPr kumimoji="0" lang="ja-JP" altLang="en-US" b="0" i="0" u="none" strike="noStrike" cap="none" normalizeH="0" baseline="0" dirty="0">
                <a:ln>
                  <a:noFill/>
                </a:ln>
                <a:solidFill>
                  <a:schemeClr val="tx1"/>
                </a:solidFill>
                <a:effectLst/>
                <a:latin typeface="+mn-ea"/>
                <a:cs typeface="Times New Roman" panose="02020603050405020304" pitchFamily="18" charset="0"/>
              </a:rPr>
              <a:t>年度についても、税務に関するものはもとより、健康経営や業務のデジタル化等についての勉強会を企画・実施し、更に自己研鑽を図っていきたいと考えております。</a:t>
            </a:r>
            <a:endParaRPr kumimoji="0" lang="ja-JP" altLang="en-US" b="0" i="0" u="none" strike="noStrike" cap="none" normalizeH="0" baseline="0" dirty="0">
              <a:ln>
                <a:noFill/>
              </a:ln>
              <a:solidFill>
                <a:schemeClr val="tx1"/>
              </a:solidFill>
              <a:effectLst/>
              <a:latin typeface="+mn-ea"/>
            </a:endParaRPr>
          </a:p>
          <a:p>
            <a:pPr>
              <a:lnSpc>
                <a:spcPct val="110000"/>
              </a:lnSpc>
            </a:pPr>
            <a:r>
              <a:rPr kumimoji="0" lang="ja-JP" altLang="en-US" b="0" i="0" u="none" strike="noStrike" cap="none" normalizeH="0" baseline="0" dirty="0">
                <a:ln>
                  <a:noFill/>
                </a:ln>
                <a:solidFill>
                  <a:schemeClr val="tx1"/>
                </a:solidFill>
                <a:effectLst/>
                <a:latin typeface="+mn-ea"/>
              </a:rPr>
              <a:t>いろいろと</a:t>
            </a:r>
            <a:r>
              <a:rPr kumimoji="0" lang="en-US" altLang="ja-JP" b="0" i="0" u="none" strike="noStrike" cap="none" normalizeH="0" baseline="0" dirty="0">
                <a:ln>
                  <a:noFill/>
                </a:ln>
                <a:solidFill>
                  <a:schemeClr val="tx1"/>
                </a:solidFill>
                <a:effectLst/>
                <a:latin typeface="+mn-ea"/>
              </a:rPr>
              <a:t>NEGATIVE</a:t>
            </a:r>
            <a:r>
              <a:rPr kumimoji="0" lang="ja-JP" altLang="en-US" b="0" i="0" u="none" strike="noStrike" cap="none" normalizeH="0" baseline="0" dirty="0">
                <a:ln>
                  <a:noFill/>
                </a:ln>
                <a:solidFill>
                  <a:schemeClr val="tx1"/>
                </a:solidFill>
                <a:effectLst/>
                <a:latin typeface="+mn-ea"/>
              </a:rPr>
              <a:t>な風潮がある昨今ですが、青年部会は常に</a:t>
            </a:r>
            <a:r>
              <a:rPr kumimoji="0" lang="en-US" altLang="ja-JP" b="0" i="0" u="none" strike="noStrike" cap="none" normalizeH="0" baseline="0" dirty="0">
                <a:ln>
                  <a:noFill/>
                </a:ln>
                <a:solidFill>
                  <a:schemeClr val="tx1"/>
                </a:solidFill>
                <a:effectLst/>
                <a:latin typeface="+mn-ea"/>
              </a:rPr>
              <a:t>POSITIVE</a:t>
            </a:r>
            <a:r>
              <a:rPr kumimoji="0" lang="ja-JP" altLang="en-US" b="0" i="0" u="none" strike="noStrike" cap="none" normalizeH="0" baseline="0" dirty="0">
                <a:ln>
                  <a:noFill/>
                </a:ln>
                <a:solidFill>
                  <a:schemeClr val="tx1"/>
                </a:solidFill>
                <a:effectLst/>
                <a:latin typeface="+mn-ea"/>
              </a:rPr>
              <a:t>！に前進して行こうと考えておりますので、</a:t>
            </a:r>
            <a:r>
              <a:rPr kumimoji="0" lang="ja-JP" altLang="en-US" b="0" i="0" u="none" strike="noStrike" cap="none" normalizeH="0" baseline="0" dirty="0">
                <a:ln>
                  <a:noFill/>
                </a:ln>
                <a:solidFill>
                  <a:schemeClr val="tx1"/>
                </a:solidFill>
                <a:effectLst/>
                <a:latin typeface="+mn-ea"/>
                <a:cs typeface="Times New Roman" panose="02020603050405020304" pitchFamily="18" charset="0"/>
              </a:rPr>
              <a:t>皆様のご協力とご支援をよろしくお願い申し上げます。</a:t>
            </a:r>
            <a:endParaRPr kumimoji="0" lang="ja-JP" altLang="en-US" sz="1800" b="0" i="0" u="none" strike="noStrike" cap="none" normalizeH="0" baseline="0" dirty="0">
              <a:ln>
                <a:noFill/>
              </a:ln>
              <a:solidFill>
                <a:schemeClr val="tx1"/>
              </a:solidFill>
              <a:effectLst/>
              <a:latin typeface="+mn-ea"/>
            </a:endParaRPr>
          </a:p>
        </p:txBody>
      </p:sp>
    </p:spTree>
    <p:extLst>
      <p:ext uri="{BB962C8B-B14F-4D97-AF65-F5344CB8AC3E}">
        <p14:creationId xmlns:p14="http://schemas.microsoft.com/office/powerpoint/2010/main" val="935096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83DC0C6F-E98C-7202-287B-972C33A932B9}"/>
              </a:ext>
            </a:extLst>
          </p:cNvPr>
          <p:cNvGraphicFramePr>
            <a:graphicFrameLocks noGrp="1"/>
          </p:cNvGraphicFramePr>
          <p:nvPr>
            <p:ph idx="1"/>
            <p:extLst>
              <p:ext uri="{D42A27DB-BD31-4B8C-83A1-F6EECF244321}">
                <p14:modId xmlns:p14="http://schemas.microsoft.com/office/powerpoint/2010/main" val="1441166586"/>
              </p:ext>
            </p:extLst>
          </p:nvPr>
        </p:nvGraphicFramePr>
        <p:xfrm>
          <a:off x="280416" y="275717"/>
          <a:ext cx="11740896" cy="512559"/>
        </p:xfrm>
        <a:graphic>
          <a:graphicData uri="http://schemas.openxmlformats.org/drawingml/2006/table">
            <a:tbl>
              <a:tblPr firstRow="1" firstCol="1" bandRow="1">
                <a:tableStyleId>{5C22544A-7EE6-4342-B048-85BDC9FD1C3A}</a:tableStyleId>
              </a:tblPr>
              <a:tblGrid>
                <a:gridCol w="11740896">
                  <a:extLst>
                    <a:ext uri="{9D8B030D-6E8A-4147-A177-3AD203B41FA5}">
                      <a16:colId xmlns:a16="http://schemas.microsoft.com/office/drawing/2014/main" val="3100401121"/>
                    </a:ext>
                  </a:extLst>
                </a:gridCol>
              </a:tblGrid>
              <a:tr h="512559">
                <a:tc>
                  <a:txBody>
                    <a:bodyPr/>
                    <a:lstStyle/>
                    <a:p>
                      <a:pPr algn="just"/>
                      <a:r>
                        <a:rPr lang="ja-JP" altLang="en-US" sz="3200" kern="100" dirty="0">
                          <a:effectLst/>
                          <a:latin typeface="+mn-ea"/>
                          <a:ea typeface="+mn-ea"/>
                          <a:cs typeface="Times New Roman" panose="02020603050405020304" pitchFamily="18" charset="0"/>
                        </a:rPr>
                        <a:t>令和</a:t>
                      </a:r>
                      <a:r>
                        <a:rPr lang="en-US" altLang="ja-JP" sz="3200" kern="100" dirty="0">
                          <a:effectLst/>
                          <a:latin typeface="+mn-ea"/>
                          <a:ea typeface="+mn-ea"/>
                          <a:cs typeface="Times New Roman" panose="02020603050405020304" pitchFamily="18" charset="0"/>
                        </a:rPr>
                        <a:t>6</a:t>
                      </a:r>
                      <a:r>
                        <a:rPr lang="ja-JP" altLang="en-US" sz="3200" kern="100" dirty="0">
                          <a:effectLst/>
                          <a:latin typeface="+mn-ea"/>
                          <a:ea typeface="+mn-ea"/>
                          <a:cs typeface="Times New Roman" panose="02020603050405020304" pitchFamily="18" charset="0"/>
                        </a:rPr>
                        <a:t>年度青年部会総会</a:t>
                      </a:r>
                      <a:endParaRPr lang="ja-JP" sz="3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16960243"/>
                  </a:ext>
                </a:extLst>
              </a:tr>
            </a:tbl>
          </a:graphicData>
        </a:graphic>
      </p:graphicFrame>
      <p:sp>
        <p:nvSpPr>
          <p:cNvPr id="4" name="スライド番号プレースホルダー 3">
            <a:extLst>
              <a:ext uri="{FF2B5EF4-FFF2-40B4-BE49-F238E27FC236}">
                <a16:creationId xmlns:a16="http://schemas.microsoft.com/office/drawing/2014/main" id="{D0812A3F-4F60-CA24-B569-ADA5BE111481}"/>
              </a:ext>
            </a:extLst>
          </p:cNvPr>
          <p:cNvSpPr>
            <a:spLocks noGrp="1"/>
          </p:cNvSpPr>
          <p:nvPr>
            <p:ph type="sldNum" sz="quarter" idx="12"/>
          </p:nvPr>
        </p:nvSpPr>
        <p:spPr/>
        <p:txBody>
          <a:bodyPr/>
          <a:lstStyle/>
          <a:p>
            <a:fld id="{D6D61D41-0BC6-49D9-96EC-98D98E5965A8}" type="slidenum">
              <a:rPr kumimoji="1" lang="ja-JP" altLang="en-US" smtClean="0"/>
              <a:t>4</a:t>
            </a:fld>
            <a:endParaRPr kumimoji="1" lang="ja-JP" altLang="en-US"/>
          </a:p>
        </p:txBody>
      </p:sp>
      <p:sp>
        <p:nvSpPr>
          <p:cNvPr id="7" name="Rectangle 3">
            <a:extLst>
              <a:ext uri="{FF2B5EF4-FFF2-40B4-BE49-F238E27FC236}">
                <a16:creationId xmlns:a16="http://schemas.microsoft.com/office/drawing/2014/main" id="{C4E46737-09EE-3381-44E2-45B8DEB18295}"/>
              </a:ext>
            </a:extLst>
          </p:cNvPr>
          <p:cNvSpPr>
            <a:spLocks noChangeArrowheads="1"/>
          </p:cNvSpPr>
          <p:nvPr/>
        </p:nvSpPr>
        <p:spPr bwMode="auto">
          <a:xfrm>
            <a:off x="2320925" y="27146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a:extLst>
              <a:ext uri="{FF2B5EF4-FFF2-40B4-BE49-F238E27FC236}">
                <a16:creationId xmlns:a16="http://schemas.microsoft.com/office/drawing/2014/main" id="{E00B723D-60C1-5C8E-2672-1F4FC5CBB494}"/>
              </a:ext>
            </a:extLst>
          </p:cNvPr>
          <p:cNvSpPr txBox="1"/>
          <p:nvPr/>
        </p:nvSpPr>
        <p:spPr>
          <a:xfrm>
            <a:off x="280416" y="788276"/>
            <a:ext cx="11740896" cy="1200329"/>
          </a:xfrm>
          <a:prstGeom prst="rect">
            <a:avLst/>
          </a:prstGeom>
          <a:noFill/>
        </p:spPr>
        <p:txBody>
          <a:bodyPr wrap="square" rtlCol="0">
            <a:spAutoFit/>
          </a:bodyPr>
          <a:lstStyle/>
          <a:p>
            <a:r>
              <a:rPr kumimoji="1" lang="ja-JP" altLang="en-US" dirty="0"/>
              <a:t>　青年部会は、令和</a:t>
            </a:r>
            <a:r>
              <a:rPr kumimoji="1" lang="en-US" altLang="ja-JP" dirty="0"/>
              <a:t>6</a:t>
            </a:r>
            <a:r>
              <a:rPr kumimoji="1" lang="ja-JP" altLang="en-US" dirty="0"/>
              <a:t>年</a:t>
            </a:r>
            <a:r>
              <a:rPr kumimoji="1" lang="en-US" altLang="ja-JP" dirty="0"/>
              <a:t>5</a:t>
            </a:r>
            <a:r>
              <a:rPr lang="ja-JP" altLang="en-US" dirty="0"/>
              <a:t>月</a:t>
            </a:r>
            <a:r>
              <a:rPr lang="en-US" altLang="ja-JP" dirty="0"/>
              <a:t>24</a:t>
            </a:r>
            <a:r>
              <a:rPr lang="ja-JP" altLang="en-US" dirty="0"/>
              <a:t>日（金）成田法人会館において令和</a:t>
            </a:r>
            <a:r>
              <a:rPr lang="en-US" altLang="ja-JP" dirty="0"/>
              <a:t>6</a:t>
            </a:r>
            <a:r>
              <a:rPr lang="ja-JP" altLang="en-US" dirty="0"/>
              <a:t>年度青年部会総会を開催し、部会員</a:t>
            </a:r>
            <a:r>
              <a:rPr lang="en-US" altLang="ja-JP" dirty="0"/>
              <a:t>20</a:t>
            </a:r>
            <a:r>
              <a:rPr lang="ja-JP" altLang="en-US" dirty="0"/>
              <a:t>名が出席しました。また、成田税務署より岩尾副署長、増渕統括官、村橋調査官の参加をいただきました。</a:t>
            </a:r>
            <a:endParaRPr lang="en-US" altLang="ja-JP" dirty="0"/>
          </a:p>
          <a:p>
            <a:r>
              <a:rPr kumimoji="1" lang="ja-JP" altLang="en-US" dirty="0"/>
              <a:t>　総会終了後、成田税務署副署長による「税務行政のＤＸと消費税のデジタル課税」と題した講演が行われ、実例による興味深い講演に参加者全員が聴き入っていました。</a:t>
            </a:r>
          </a:p>
        </p:txBody>
      </p:sp>
      <p:pic>
        <p:nvPicPr>
          <p:cNvPr id="12" name="図 11">
            <a:extLst>
              <a:ext uri="{FF2B5EF4-FFF2-40B4-BE49-F238E27FC236}">
                <a16:creationId xmlns:a16="http://schemas.microsoft.com/office/drawing/2014/main" id="{3BEBCE0D-4DD7-CDD4-BF9D-F103C0266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1" y="2172689"/>
            <a:ext cx="3753131" cy="2814849"/>
          </a:xfrm>
          <a:prstGeom prst="rect">
            <a:avLst/>
          </a:prstGeom>
        </p:spPr>
      </p:pic>
      <p:pic>
        <p:nvPicPr>
          <p:cNvPr id="14" name="図 13">
            <a:extLst>
              <a:ext uri="{FF2B5EF4-FFF2-40B4-BE49-F238E27FC236}">
                <a16:creationId xmlns:a16="http://schemas.microsoft.com/office/drawing/2014/main" id="{F7F4D707-6020-D744-DEB3-A7B4ADF1C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718" y="2172689"/>
            <a:ext cx="4209652" cy="2806434"/>
          </a:xfrm>
          <a:prstGeom prst="rect">
            <a:avLst/>
          </a:prstGeom>
        </p:spPr>
      </p:pic>
      <p:pic>
        <p:nvPicPr>
          <p:cNvPr id="16" name="図 15">
            <a:extLst>
              <a:ext uri="{FF2B5EF4-FFF2-40B4-BE49-F238E27FC236}">
                <a16:creationId xmlns:a16="http://schemas.microsoft.com/office/drawing/2014/main" id="{E118358F-E870-F35B-646F-1212C1E5D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976" y="2172689"/>
            <a:ext cx="3741913" cy="2806434"/>
          </a:xfrm>
          <a:prstGeom prst="rect">
            <a:avLst/>
          </a:prstGeom>
        </p:spPr>
      </p:pic>
      <p:sp>
        <p:nvSpPr>
          <p:cNvPr id="17" name="テキスト ボックス 16">
            <a:extLst>
              <a:ext uri="{FF2B5EF4-FFF2-40B4-BE49-F238E27FC236}">
                <a16:creationId xmlns:a16="http://schemas.microsoft.com/office/drawing/2014/main" id="{B9E32A3F-2CE7-8E7A-D342-5DAD8B2B2BFB}"/>
              </a:ext>
            </a:extLst>
          </p:cNvPr>
          <p:cNvSpPr txBox="1"/>
          <p:nvPr/>
        </p:nvSpPr>
        <p:spPr>
          <a:xfrm>
            <a:off x="280416" y="4987538"/>
            <a:ext cx="3364992" cy="369332"/>
          </a:xfrm>
          <a:prstGeom prst="rect">
            <a:avLst/>
          </a:prstGeom>
          <a:noFill/>
        </p:spPr>
        <p:txBody>
          <a:bodyPr wrap="square" rtlCol="0">
            <a:spAutoFit/>
          </a:bodyPr>
          <a:lstStyle/>
          <a:p>
            <a:pPr algn="ctr"/>
            <a:r>
              <a:rPr kumimoji="1" lang="ja-JP" altLang="en-US" dirty="0"/>
              <a:t>長谷川青年部会長</a:t>
            </a:r>
          </a:p>
        </p:txBody>
      </p:sp>
      <p:sp>
        <p:nvSpPr>
          <p:cNvPr id="18" name="テキスト ボックス 17">
            <a:extLst>
              <a:ext uri="{FF2B5EF4-FFF2-40B4-BE49-F238E27FC236}">
                <a16:creationId xmlns:a16="http://schemas.microsoft.com/office/drawing/2014/main" id="{E177E403-7D9D-E65A-42C9-B6CEBFCF2262}"/>
              </a:ext>
            </a:extLst>
          </p:cNvPr>
          <p:cNvSpPr txBox="1"/>
          <p:nvPr/>
        </p:nvSpPr>
        <p:spPr>
          <a:xfrm>
            <a:off x="4405048" y="4955167"/>
            <a:ext cx="3364992" cy="369332"/>
          </a:xfrm>
          <a:prstGeom prst="rect">
            <a:avLst/>
          </a:prstGeom>
          <a:noFill/>
        </p:spPr>
        <p:txBody>
          <a:bodyPr wrap="square" rtlCol="0">
            <a:spAutoFit/>
          </a:bodyPr>
          <a:lstStyle/>
          <a:p>
            <a:pPr algn="ctr"/>
            <a:r>
              <a:rPr lang="ja-JP" altLang="en-US" dirty="0"/>
              <a:t>総会の様子</a:t>
            </a:r>
            <a:endParaRPr kumimoji="1" lang="ja-JP" altLang="en-US" dirty="0"/>
          </a:p>
        </p:txBody>
      </p:sp>
      <p:sp>
        <p:nvSpPr>
          <p:cNvPr id="19" name="テキスト ボックス 18">
            <a:extLst>
              <a:ext uri="{FF2B5EF4-FFF2-40B4-BE49-F238E27FC236}">
                <a16:creationId xmlns:a16="http://schemas.microsoft.com/office/drawing/2014/main" id="{97873465-EC4E-7679-11CD-52B824BD3409}"/>
              </a:ext>
            </a:extLst>
          </p:cNvPr>
          <p:cNvSpPr txBox="1"/>
          <p:nvPr/>
        </p:nvSpPr>
        <p:spPr>
          <a:xfrm>
            <a:off x="8504436" y="4978541"/>
            <a:ext cx="3364992" cy="369332"/>
          </a:xfrm>
          <a:prstGeom prst="rect">
            <a:avLst/>
          </a:prstGeom>
          <a:noFill/>
        </p:spPr>
        <p:txBody>
          <a:bodyPr wrap="square" rtlCol="0">
            <a:spAutoFit/>
          </a:bodyPr>
          <a:lstStyle/>
          <a:p>
            <a:pPr algn="ctr"/>
            <a:r>
              <a:rPr lang="ja-JP" altLang="en-US" dirty="0"/>
              <a:t>講演会の様子</a:t>
            </a:r>
            <a:endParaRPr kumimoji="1" lang="ja-JP" altLang="en-US" dirty="0"/>
          </a:p>
        </p:txBody>
      </p:sp>
      <p:pic>
        <p:nvPicPr>
          <p:cNvPr id="21" name="図 20">
            <a:extLst>
              <a:ext uri="{FF2B5EF4-FFF2-40B4-BE49-F238E27FC236}">
                <a16:creationId xmlns:a16="http://schemas.microsoft.com/office/drawing/2014/main" id="{75E3AF29-40DD-1640-41CD-A767B3D82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352" y="5356870"/>
            <a:ext cx="2065890" cy="1377260"/>
          </a:xfrm>
          <a:prstGeom prst="rect">
            <a:avLst/>
          </a:prstGeom>
        </p:spPr>
      </p:pic>
      <p:pic>
        <p:nvPicPr>
          <p:cNvPr id="23" name="図 22">
            <a:extLst>
              <a:ext uri="{FF2B5EF4-FFF2-40B4-BE49-F238E27FC236}">
                <a16:creationId xmlns:a16="http://schemas.microsoft.com/office/drawing/2014/main" id="{8BB33A8A-BF8E-90FD-3ECB-542D6842A3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178" y="5324499"/>
            <a:ext cx="1855028" cy="1391271"/>
          </a:xfrm>
          <a:prstGeom prst="rect">
            <a:avLst/>
          </a:prstGeom>
        </p:spPr>
      </p:pic>
      <p:sp>
        <p:nvSpPr>
          <p:cNvPr id="24" name="涙形 23">
            <a:extLst>
              <a:ext uri="{FF2B5EF4-FFF2-40B4-BE49-F238E27FC236}">
                <a16:creationId xmlns:a16="http://schemas.microsoft.com/office/drawing/2014/main" id="{DFF49090-8F7D-8F9B-535B-1ADC122F62E0}"/>
              </a:ext>
            </a:extLst>
          </p:cNvPr>
          <p:cNvSpPr/>
          <p:nvPr/>
        </p:nvSpPr>
        <p:spPr>
          <a:xfrm rot="2608821">
            <a:off x="280416" y="5547360"/>
            <a:ext cx="1011936" cy="1034923"/>
          </a:xfrm>
          <a:prstGeom prst="teardrop">
            <a:avLst>
              <a:gd name="adj" fmla="val 11131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7C6A47F-4948-8116-8B08-EEDAD50C10D0}"/>
              </a:ext>
            </a:extLst>
          </p:cNvPr>
          <p:cNvSpPr txBox="1"/>
          <p:nvPr/>
        </p:nvSpPr>
        <p:spPr>
          <a:xfrm>
            <a:off x="435864" y="5746558"/>
            <a:ext cx="804672" cy="646331"/>
          </a:xfrm>
          <a:prstGeom prst="rect">
            <a:avLst/>
          </a:prstGeom>
          <a:noFill/>
        </p:spPr>
        <p:txBody>
          <a:bodyPr wrap="square" rtlCol="0">
            <a:spAutoFit/>
          </a:bodyPr>
          <a:lstStyle/>
          <a:p>
            <a:r>
              <a:rPr kumimoji="1" lang="ja-JP" altLang="en-US" dirty="0"/>
              <a:t>卒業会員</a:t>
            </a:r>
          </a:p>
        </p:txBody>
      </p:sp>
      <p:sp>
        <p:nvSpPr>
          <p:cNvPr id="27" name="涙形 26">
            <a:extLst>
              <a:ext uri="{FF2B5EF4-FFF2-40B4-BE49-F238E27FC236}">
                <a16:creationId xmlns:a16="http://schemas.microsoft.com/office/drawing/2014/main" id="{97619178-6DED-E9E7-58C2-A5C06936B68E}"/>
              </a:ext>
            </a:extLst>
          </p:cNvPr>
          <p:cNvSpPr/>
          <p:nvPr/>
        </p:nvSpPr>
        <p:spPr>
          <a:xfrm rot="2608821">
            <a:off x="6685355" y="5474674"/>
            <a:ext cx="1011936" cy="1034923"/>
          </a:xfrm>
          <a:prstGeom prst="teardrop">
            <a:avLst>
              <a:gd name="adj" fmla="val 120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8530562-B72A-B484-CEAD-897155325E6C}"/>
              </a:ext>
            </a:extLst>
          </p:cNvPr>
          <p:cNvSpPr txBox="1"/>
          <p:nvPr/>
        </p:nvSpPr>
        <p:spPr>
          <a:xfrm>
            <a:off x="6738351" y="5668969"/>
            <a:ext cx="905944" cy="646331"/>
          </a:xfrm>
          <a:prstGeom prst="rect">
            <a:avLst/>
          </a:prstGeom>
          <a:noFill/>
        </p:spPr>
        <p:txBody>
          <a:bodyPr wrap="square" rtlCol="0">
            <a:spAutoFit/>
          </a:bodyPr>
          <a:lstStyle/>
          <a:p>
            <a:r>
              <a:rPr lang="ja-JP" altLang="en-US" dirty="0"/>
              <a:t>懇親会の様子</a:t>
            </a:r>
            <a:endParaRPr kumimoji="1" lang="ja-JP" altLang="en-US" dirty="0"/>
          </a:p>
        </p:txBody>
      </p:sp>
      <p:pic>
        <p:nvPicPr>
          <p:cNvPr id="2048" name="図 2047">
            <a:extLst>
              <a:ext uri="{FF2B5EF4-FFF2-40B4-BE49-F238E27FC236}">
                <a16:creationId xmlns:a16="http://schemas.microsoft.com/office/drawing/2014/main" id="{790E6637-0927-84F4-D3B2-164F78E9E0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0369" y="5290436"/>
            <a:ext cx="1855028" cy="1391271"/>
          </a:xfrm>
          <a:prstGeom prst="rect">
            <a:avLst/>
          </a:prstGeom>
        </p:spPr>
      </p:pic>
    </p:spTree>
    <p:extLst>
      <p:ext uri="{BB962C8B-B14F-4D97-AF65-F5344CB8AC3E}">
        <p14:creationId xmlns:p14="http://schemas.microsoft.com/office/powerpoint/2010/main" val="175374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83DC0C6F-E98C-7202-287B-972C33A932B9}"/>
              </a:ext>
            </a:extLst>
          </p:cNvPr>
          <p:cNvGraphicFramePr>
            <a:graphicFrameLocks noGrp="1"/>
          </p:cNvGraphicFramePr>
          <p:nvPr>
            <p:ph idx="1"/>
            <p:extLst>
              <p:ext uri="{D42A27DB-BD31-4B8C-83A1-F6EECF244321}">
                <p14:modId xmlns:p14="http://schemas.microsoft.com/office/powerpoint/2010/main" val="722185029"/>
              </p:ext>
            </p:extLst>
          </p:nvPr>
        </p:nvGraphicFramePr>
        <p:xfrm>
          <a:off x="280416" y="275716"/>
          <a:ext cx="11740896" cy="663067"/>
        </p:xfrm>
        <a:graphic>
          <a:graphicData uri="http://schemas.openxmlformats.org/drawingml/2006/table">
            <a:tbl>
              <a:tblPr firstRow="1" firstCol="1" bandRow="1">
                <a:tableStyleId>{5C22544A-7EE6-4342-B048-85BDC9FD1C3A}</a:tableStyleId>
              </a:tblPr>
              <a:tblGrid>
                <a:gridCol w="11740896">
                  <a:extLst>
                    <a:ext uri="{9D8B030D-6E8A-4147-A177-3AD203B41FA5}">
                      <a16:colId xmlns:a16="http://schemas.microsoft.com/office/drawing/2014/main" val="3100401121"/>
                    </a:ext>
                  </a:extLst>
                </a:gridCol>
              </a:tblGrid>
              <a:tr h="663067">
                <a:tc>
                  <a:txBody>
                    <a:bodyPr/>
                    <a:lstStyle/>
                    <a:p>
                      <a:pPr algn="l"/>
                      <a:r>
                        <a:rPr lang="ja-JP" altLang="en-US" sz="3200" kern="100" dirty="0">
                          <a:effectLst/>
                          <a:latin typeface="+mn-ea"/>
                          <a:ea typeface="+mn-ea"/>
                          <a:cs typeface="Times New Roman" panose="02020603050405020304" pitchFamily="18" charset="0"/>
                        </a:rPr>
                        <a:t>税知識の普及・啓発活動その</a:t>
                      </a:r>
                      <a:r>
                        <a:rPr lang="en-US" altLang="ja-JP" sz="3200" kern="100" dirty="0">
                          <a:effectLst/>
                          <a:latin typeface="+mn-ea"/>
                          <a:ea typeface="+mn-ea"/>
                          <a:cs typeface="Times New Roman" panose="02020603050405020304" pitchFamily="18" charset="0"/>
                        </a:rPr>
                        <a:t>1</a:t>
                      </a:r>
                      <a:r>
                        <a:rPr lang="ja-JP" altLang="en-US" sz="3200" kern="100" dirty="0">
                          <a:effectLst/>
                          <a:latin typeface="+mn-ea"/>
                          <a:ea typeface="+mn-ea"/>
                          <a:cs typeface="Times New Roman" panose="02020603050405020304" pitchFamily="18" charset="0"/>
                        </a:rPr>
                        <a:t>「小学校における租税教室」</a:t>
                      </a:r>
                      <a:endParaRPr lang="ja-JP" sz="3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16960243"/>
                  </a:ext>
                </a:extLst>
              </a:tr>
            </a:tbl>
          </a:graphicData>
        </a:graphic>
      </p:graphicFrame>
      <p:sp>
        <p:nvSpPr>
          <p:cNvPr id="4" name="スライド番号プレースホルダー 3">
            <a:extLst>
              <a:ext uri="{FF2B5EF4-FFF2-40B4-BE49-F238E27FC236}">
                <a16:creationId xmlns:a16="http://schemas.microsoft.com/office/drawing/2014/main" id="{D0812A3F-4F60-CA24-B569-ADA5BE111481}"/>
              </a:ext>
            </a:extLst>
          </p:cNvPr>
          <p:cNvSpPr>
            <a:spLocks noGrp="1"/>
          </p:cNvSpPr>
          <p:nvPr>
            <p:ph type="sldNum" sz="quarter" idx="12"/>
          </p:nvPr>
        </p:nvSpPr>
        <p:spPr/>
        <p:txBody>
          <a:bodyPr/>
          <a:lstStyle/>
          <a:p>
            <a:fld id="{D6D61D41-0BC6-49D9-96EC-98D98E5965A8}" type="slidenum">
              <a:rPr kumimoji="1" lang="ja-JP" altLang="en-US" smtClean="0"/>
              <a:t>5</a:t>
            </a:fld>
            <a:endParaRPr kumimoji="1" lang="ja-JP" altLang="en-US"/>
          </a:p>
        </p:txBody>
      </p:sp>
      <p:sp>
        <p:nvSpPr>
          <p:cNvPr id="7" name="Rectangle 3">
            <a:extLst>
              <a:ext uri="{FF2B5EF4-FFF2-40B4-BE49-F238E27FC236}">
                <a16:creationId xmlns:a16="http://schemas.microsoft.com/office/drawing/2014/main" id="{C4E46737-09EE-3381-44E2-45B8DEB18295}"/>
              </a:ext>
            </a:extLst>
          </p:cNvPr>
          <p:cNvSpPr>
            <a:spLocks noChangeArrowheads="1"/>
          </p:cNvSpPr>
          <p:nvPr/>
        </p:nvSpPr>
        <p:spPr bwMode="auto">
          <a:xfrm>
            <a:off x="2320925" y="27146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6" name="テキスト ボックス 5">
            <a:extLst>
              <a:ext uri="{FF2B5EF4-FFF2-40B4-BE49-F238E27FC236}">
                <a16:creationId xmlns:a16="http://schemas.microsoft.com/office/drawing/2014/main" id="{17059A8D-660B-1381-710D-9C3C2F9AAA89}"/>
              </a:ext>
            </a:extLst>
          </p:cNvPr>
          <p:cNvSpPr txBox="1"/>
          <p:nvPr/>
        </p:nvSpPr>
        <p:spPr>
          <a:xfrm>
            <a:off x="280416" y="938784"/>
            <a:ext cx="11740896" cy="646331"/>
          </a:xfrm>
          <a:prstGeom prst="rect">
            <a:avLst/>
          </a:prstGeom>
          <a:noFill/>
        </p:spPr>
        <p:txBody>
          <a:bodyPr wrap="square" rtlCol="0">
            <a:spAutoFit/>
          </a:bodyPr>
          <a:lstStyle/>
          <a:p>
            <a:pPr algn="l"/>
            <a:r>
              <a:rPr lang="ja-JP" altLang="en-US" b="0" i="0" dirty="0">
                <a:solidFill>
                  <a:srgbClr val="333333"/>
                </a:solidFill>
                <a:effectLst/>
                <a:latin typeface="Meiryo UI" panose="020B0604030504040204" pitchFamily="50" charset="-128"/>
                <a:ea typeface="Meiryo UI" panose="020B0604030504040204" pitchFamily="50" charset="-128"/>
              </a:rPr>
              <a:t>　青年部会活動の大きな柱である「租税教育活動」では、令和</a:t>
            </a:r>
            <a:r>
              <a:rPr lang="en-US" altLang="ja-JP" b="0" i="0" dirty="0">
                <a:solidFill>
                  <a:srgbClr val="333333"/>
                </a:solidFill>
                <a:effectLst/>
                <a:latin typeface="Meiryo UI" panose="020B0604030504040204" pitchFamily="50" charset="-128"/>
                <a:ea typeface="Meiryo UI" panose="020B0604030504040204" pitchFamily="50" charset="-128"/>
              </a:rPr>
              <a:t>6</a:t>
            </a:r>
            <a:r>
              <a:rPr lang="ja-JP" altLang="en-US" b="0" i="0" dirty="0">
                <a:solidFill>
                  <a:srgbClr val="333333"/>
                </a:solidFill>
                <a:effectLst/>
                <a:latin typeface="Meiryo UI" panose="020B0604030504040204" pitchFamily="50" charset="-128"/>
                <a:ea typeface="Meiryo UI" panose="020B0604030504040204" pitchFamily="50" charset="-128"/>
              </a:rPr>
              <a:t>年度はエリア内の小学校</a:t>
            </a:r>
            <a:r>
              <a:rPr lang="en-US" altLang="ja-JP" b="0" i="0" dirty="0">
                <a:solidFill>
                  <a:srgbClr val="333333"/>
                </a:solidFill>
                <a:effectLst/>
                <a:latin typeface="Meiryo UI" panose="020B0604030504040204" pitchFamily="50" charset="-128"/>
                <a:ea typeface="Meiryo UI" panose="020B0604030504040204" pitchFamily="50" charset="-128"/>
              </a:rPr>
              <a:t>4</a:t>
            </a:r>
            <a:r>
              <a:rPr lang="ja-JP" altLang="en-US" b="0" i="0" dirty="0">
                <a:solidFill>
                  <a:srgbClr val="333333"/>
                </a:solidFill>
                <a:effectLst/>
                <a:latin typeface="Meiryo UI" panose="020B0604030504040204" pitchFamily="50" charset="-128"/>
                <a:ea typeface="Meiryo UI" panose="020B0604030504040204" pitchFamily="50" charset="-128"/>
              </a:rPr>
              <a:t>校を訪問し、次代を担う子供たちが税の重要性を正しく理解し関心を持てるよう「租税教室」を開催しました。</a:t>
            </a:r>
            <a:endParaRPr kumimoji="1" lang="ja-JP" altLang="en-US"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50F7F1D1-AD62-98DE-8BD3-607746468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0864" y="4079403"/>
            <a:ext cx="2786332" cy="2089749"/>
          </a:xfrm>
          <a:prstGeom prst="rect">
            <a:avLst/>
          </a:prstGeom>
        </p:spPr>
      </p:pic>
      <p:pic>
        <p:nvPicPr>
          <p:cNvPr id="14" name="図 13">
            <a:extLst>
              <a:ext uri="{FF2B5EF4-FFF2-40B4-BE49-F238E27FC236}">
                <a16:creationId xmlns:a16="http://schemas.microsoft.com/office/drawing/2014/main" id="{41CBDD8F-033B-80A7-8FF2-3799565A9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771" y="4079402"/>
            <a:ext cx="2786332" cy="2089749"/>
          </a:xfrm>
          <a:prstGeom prst="rect">
            <a:avLst/>
          </a:prstGeom>
        </p:spPr>
      </p:pic>
      <p:pic>
        <p:nvPicPr>
          <p:cNvPr id="16" name="図 15">
            <a:extLst>
              <a:ext uri="{FF2B5EF4-FFF2-40B4-BE49-F238E27FC236}">
                <a16:creationId xmlns:a16="http://schemas.microsoft.com/office/drawing/2014/main" id="{B039AC2A-A2D4-6BC6-854A-174DAC11D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416" y="1585115"/>
            <a:ext cx="2786332" cy="2089749"/>
          </a:xfrm>
          <a:prstGeom prst="rect">
            <a:avLst/>
          </a:prstGeom>
        </p:spPr>
      </p:pic>
      <p:pic>
        <p:nvPicPr>
          <p:cNvPr id="18" name="図 17">
            <a:extLst>
              <a:ext uri="{FF2B5EF4-FFF2-40B4-BE49-F238E27FC236}">
                <a16:creationId xmlns:a16="http://schemas.microsoft.com/office/drawing/2014/main" id="{D0E57A68-57E7-9CCF-E4A8-8AD0D2A3D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554" y="1592390"/>
            <a:ext cx="2786333" cy="2089750"/>
          </a:xfrm>
          <a:prstGeom prst="rect">
            <a:avLst/>
          </a:prstGeom>
        </p:spPr>
      </p:pic>
      <p:pic>
        <p:nvPicPr>
          <p:cNvPr id="20" name="図 19">
            <a:extLst>
              <a:ext uri="{FF2B5EF4-FFF2-40B4-BE49-F238E27FC236}">
                <a16:creationId xmlns:a16="http://schemas.microsoft.com/office/drawing/2014/main" id="{FEB0E31E-CD6E-50A2-AF1A-0060FF52A6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0864" y="1585114"/>
            <a:ext cx="2786332" cy="2089749"/>
          </a:xfrm>
          <a:prstGeom prst="rect">
            <a:avLst/>
          </a:prstGeom>
        </p:spPr>
      </p:pic>
      <p:pic>
        <p:nvPicPr>
          <p:cNvPr id="22" name="図 21">
            <a:extLst>
              <a:ext uri="{FF2B5EF4-FFF2-40B4-BE49-F238E27FC236}">
                <a16:creationId xmlns:a16="http://schemas.microsoft.com/office/drawing/2014/main" id="{3A343FFD-E162-029A-29BE-151E8FBD30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4252" y="1585114"/>
            <a:ext cx="2786332" cy="2089749"/>
          </a:xfrm>
          <a:prstGeom prst="rect">
            <a:avLst/>
          </a:prstGeom>
        </p:spPr>
      </p:pic>
      <p:pic>
        <p:nvPicPr>
          <p:cNvPr id="24" name="図 23">
            <a:extLst>
              <a:ext uri="{FF2B5EF4-FFF2-40B4-BE49-F238E27FC236}">
                <a16:creationId xmlns:a16="http://schemas.microsoft.com/office/drawing/2014/main" id="{20FB0D1D-0F7C-AE0D-516B-5480738BB9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417" y="4079806"/>
            <a:ext cx="2786331" cy="2089748"/>
          </a:xfrm>
          <a:prstGeom prst="rect">
            <a:avLst/>
          </a:prstGeom>
        </p:spPr>
      </p:pic>
      <p:pic>
        <p:nvPicPr>
          <p:cNvPr id="26" name="図 25">
            <a:extLst>
              <a:ext uri="{FF2B5EF4-FFF2-40B4-BE49-F238E27FC236}">
                <a16:creationId xmlns:a16="http://schemas.microsoft.com/office/drawing/2014/main" id="{9DCA8A84-2A2B-DB47-B990-83083DB252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5553" y="4079402"/>
            <a:ext cx="2786333" cy="2089750"/>
          </a:xfrm>
          <a:prstGeom prst="rect">
            <a:avLst/>
          </a:prstGeom>
        </p:spPr>
      </p:pic>
      <p:sp>
        <p:nvSpPr>
          <p:cNvPr id="27" name="テキスト ボックス 26">
            <a:extLst>
              <a:ext uri="{FF2B5EF4-FFF2-40B4-BE49-F238E27FC236}">
                <a16:creationId xmlns:a16="http://schemas.microsoft.com/office/drawing/2014/main" id="{7AF6B679-1DFD-1B37-CA11-A6691EF7E623}"/>
              </a:ext>
            </a:extLst>
          </p:cNvPr>
          <p:cNvSpPr txBox="1"/>
          <p:nvPr/>
        </p:nvSpPr>
        <p:spPr>
          <a:xfrm>
            <a:off x="280416" y="3682140"/>
            <a:ext cx="5681470" cy="369332"/>
          </a:xfrm>
          <a:prstGeom prst="rect">
            <a:avLst/>
          </a:prstGeom>
          <a:noFill/>
        </p:spPr>
        <p:txBody>
          <a:bodyPr wrap="square" rtlCol="0">
            <a:spAutoFit/>
          </a:bodyPr>
          <a:lstStyle/>
          <a:p>
            <a:pPr algn="ctr"/>
            <a:r>
              <a:rPr kumimoji="1" lang="ja-JP" altLang="en-US" dirty="0"/>
              <a:t>白井市立大山口小学校　</a:t>
            </a:r>
            <a:r>
              <a:rPr kumimoji="1" lang="en-US" altLang="ja-JP" dirty="0"/>
              <a:t>2024.7.3</a:t>
            </a:r>
            <a:endParaRPr kumimoji="1" lang="ja-JP" altLang="en-US" dirty="0"/>
          </a:p>
        </p:txBody>
      </p:sp>
      <p:sp>
        <p:nvSpPr>
          <p:cNvPr id="29" name="テキスト ボックス 28">
            <a:extLst>
              <a:ext uri="{FF2B5EF4-FFF2-40B4-BE49-F238E27FC236}">
                <a16:creationId xmlns:a16="http://schemas.microsoft.com/office/drawing/2014/main" id="{4509062E-4DFE-5635-5A85-70826BA03F36}"/>
              </a:ext>
            </a:extLst>
          </p:cNvPr>
          <p:cNvSpPr txBox="1"/>
          <p:nvPr/>
        </p:nvSpPr>
        <p:spPr>
          <a:xfrm>
            <a:off x="6070691" y="3673153"/>
            <a:ext cx="5681470" cy="369332"/>
          </a:xfrm>
          <a:prstGeom prst="rect">
            <a:avLst/>
          </a:prstGeom>
          <a:noFill/>
        </p:spPr>
        <p:txBody>
          <a:bodyPr wrap="square" rtlCol="0">
            <a:spAutoFit/>
          </a:bodyPr>
          <a:lstStyle/>
          <a:p>
            <a:pPr algn="ctr"/>
            <a:r>
              <a:rPr kumimoji="1" lang="ja-JP" altLang="en-US" dirty="0"/>
              <a:t>印西市立原小学校　</a:t>
            </a:r>
            <a:r>
              <a:rPr kumimoji="1" lang="en-US" altLang="ja-JP" dirty="0"/>
              <a:t>2024.7.5</a:t>
            </a:r>
            <a:endParaRPr kumimoji="1" lang="ja-JP" altLang="en-US" dirty="0"/>
          </a:p>
        </p:txBody>
      </p:sp>
      <p:sp>
        <p:nvSpPr>
          <p:cNvPr id="30" name="テキスト ボックス 29">
            <a:extLst>
              <a:ext uri="{FF2B5EF4-FFF2-40B4-BE49-F238E27FC236}">
                <a16:creationId xmlns:a16="http://schemas.microsoft.com/office/drawing/2014/main" id="{F3C03A2B-C404-415C-1B83-5C26A7A6E4EB}"/>
              </a:ext>
            </a:extLst>
          </p:cNvPr>
          <p:cNvSpPr txBox="1"/>
          <p:nvPr/>
        </p:nvSpPr>
        <p:spPr>
          <a:xfrm>
            <a:off x="280416" y="6212952"/>
            <a:ext cx="5681470" cy="369332"/>
          </a:xfrm>
          <a:prstGeom prst="rect">
            <a:avLst/>
          </a:prstGeom>
          <a:noFill/>
        </p:spPr>
        <p:txBody>
          <a:bodyPr wrap="square" rtlCol="0">
            <a:spAutoFit/>
          </a:bodyPr>
          <a:lstStyle/>
          <a:p>
            <a:pPr algn="ctr"/>
            <a:r>
              <a:rPr kumimoji="1" lang="ja-JP" altLang="en-US" dirty="0"/>
              <a:t>四街道市立八木原小学校　</a:t>
            </a:r>
            <a:r>
              <a:rPr kumimoji="1" lang="en-US" altLang="ja-JP" dirty="0"/>
              <a:t>2024.7.10</a:t>
            </a:r>
            <a:endParaRPr kumimoji="1" lang="ja-JP" altLang="en-US" dirty="0"/>
          </a:p>
        </p:txBody>
      </p:sp>
      <p:sp>
        <p:nvSpPr>
          <p:cNvPr id="31" name="テキスト ボックス 30">
            <a:extLst>
              <a:ext uri="{FF2B5EF4-FFF2-40B4-BE49-F238E27FC236}">
                <a16:creationId xmlns:a16="http://schemas.microsoft.com/office/drawing/2014/main" id="{68D64ACA-51EC-391D-763D-49975EFDB075}"/>
              </a:ext>
            </a:extLst>
          </p:cNvPr>
          <p:cNvSpPr txBox="1"/>
          <p:nvPr/>
        </p:nvSpPr>
        <p:spPr>
          <a:xfrm>
            <a:off x="6199308" y="6183950"/>
            <a:ext cx="5681470" cy="369332"/>
          </a:xfrm>
          <a:prstGeom prst="rect">
            <a:avLst/>
          </a:prstGeom>
          <a:noFill/>
        </p:spPr>
        <p:txBody>
          <a:bodyPr wrap="square" rtlCol="0">
            <a:spAutoFit/>
          </a:bodyPr>
          <a:lstStyle/>
          <a:p>
            <a:pPr algn="ctr"/>
            <a:r>
              <a:rPr kumimoji="1" lang="ja-JP" altLang="en-US" dirty="0"/>
              <a:t>佐倉市立下志津小学校　</a:t>
            </a:r>
            <a:r>
              <a:rPr kumimoji="1" lang="en-US" altLang="ja-JP" dirty="0"/>
              <a:t>2024.7.16</a:t>
            </a:r>
            <a:endParaRPr kumimoji="1" lang="ja-JP" altLang="en-US" dirty="0"/>
          </a:p>
        </p:txBody>
      </p:sp>
    </p:spTree>
    <p:extLst>
      <p:ext uri="{BB962C8B-B14F-4D97-AF65-F5344CB8AC3E}">
        <p14:creationId xmlns:p14="http://schemas.microsoft.com/office/powerpoint/2010/main" val="476341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F149D-490A-5569-AFAD-96CBD3A8E7B0}"/>
            </a:ext>
          </a:extLst>
        </p:cNvPr>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0A21E0D9-37DF-2552-64ED-000C7FC45904}"/>
              </a:ext>
            </a:extLst>
          </p:cNvPr>
          <p:cNvGraphicFramePr>
            <a:graphicFrameLocks noGrp="1"/>
          </p:cNvGraphicFramePr>
          <p:nvPr>
            <p:ph idx="1"/>
            <p:extLst>
              <p:ext uri="{D42A27DB-BD31-4B8C-83A1-F6EECF244321}">
                <p14:modId xmlns:p14="http://schemas.microsoft.com/office/powerpoint/2010/main" val="1743929324"/>
              </p:ext>
            </p:extLst>
          </p:nvPr>
        </p:nvGraphicFramePr>
        <p:xfrm>
          <a:off x="280416" y="275716"/>
          <a:ext cx="11740896" cy="663067"/>
        </p:xfrm>
        <a:graphic>
          <a:graphicData uri="http://schemas.openxmlformats.org/drawingml/2006/table">
            <a:tbl>
              <a:tblPr firstRow="1" firstCol="1" bandRow="1">
                <a:tableStyleId>{5C22544A-7EE6-4342-B048-85BDC9FD1C3A}</a:tableStyleId>
              </a:tblPr>
              <a:tblGrid>
                <a:gridCol w="11740896">
                  <a:extLst>
                    <a:ext uri="{9D8B030D-6E8A-4147-A177-3AD203B41FA5}">
                      <a16:colId xmlns:a16="http://schemas.microsoft.com/office/drawing/2014/main" val="3100401121"/>
                    </a:ext>
                  </a:extLst>
                </a:gridCol>
              </a:tblGrid>
              <a:tr h="663067">
                <a:tc>
                  <a:txBody>
                    <a:bodyPr/>
                    <a:lstStyle/>
                    <a:p>
                      <a:pPr algn="l"/>
                      <a:r>
                        <a:rPr lang="ja-JP" altLang="en-US" sz="3200" kern="100" dirty="0">
                          <a:effectLst/>
                          <a:latin typeface="+mn-ea"/>
                          <a:ea typeface="+mn-ea"/>
                          <a:cs typeface="Times New Roman" panose="02020603050405020304" pitchFamily="18" charset="0"/>
                        </a:rPr>
                        <a:t>税知識の普及・啓発活動その</a:t>
                      </a:r>
                      <a:r>
                        <a:rPr lang="en-US" altLang="ja-JP" sz="3200" kern="100" dirty="0">
                          <a:effectLst/>
                          <a:latin typeface="+mn-ea"/>
                          <a:ea typeface="+mn-ea"/>
                          <a:cs typeface="Times New Roman" panose="02020603050405020304" pitchFamily="18" charset="0"/>
                        </a:rPr>
                        <a:t>2</a:t>
                      </a:r>
                      <a:r>
                        <a:rPr lang="ja-JP" altLang="en-US" sz="3200" kern="100" dirty="0">
                          <a:effectLst/>
                          <a:latin typeface="+mn-ea"/>
                          <a:ea typeface="+mn-ea"/>
                          <a:cs typeface="Times New Roman" panose="02020603050405020304" pitchFamily="18" charset="0"/>
                        </a:rPr>
                        <a:t>「八街市産業まつり」</a:t>
                      </a:r>
                      <a:endParaRPr lang="ja-JP" sz="3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16960243"/>
                  </a:ext>
                </a:extLst>
              </a:tr>
            </a:tbl>
          </a:graphicData>
        </a:graphic>
      </p:graphicFrame>
      <p:sp>
        <p:nvSpPr>
          <p:cNvPr id="4" name="スライド番号プレースホルダー 3">
            <a:extLst>
              <a:ext uri="{FF2B5EF4-FFF2-40B4-BE49-F238E27FC236}">
                <a16:creationId xmlns:a16="http://schemas.microsoft.com/office/drawing/2014/main" id="{17AADFE4-A6C0-9D45-06B9-5ED633C3ECB5}"/>
              </a:ext>
            </a:extLst>
          </p:cNvPr>
          <p:cNvSpPr>
            <a:spLocks noGrp="1"/>
          </p:cNvSpPr>
          <p:nvPr>
            <p:ph type="sldNum" sz="quarter" idx="12"/>
          </p:nvPr>
        </p:nvSpPr>
        <p:spPr/>
        <p:txBody>
          <a:bodyPr/>
          <a:lstStyle/>
          <a:p>
            <a:fld id="{D6D61D41-0BC6-49D9-96EC-98D98E5965A8}" type="slidenum">
              <a:rPr kumimoji="1" lang="ja-JP" altLang="en-US" smtClean="0"/>
              <a:t>6</a:t>
            </a:fld>
            <a:endParaRPr kumimoji="1" lang="ja-JP" altLang="en-US"/>
          </a:p>
        </p:txBody>
      </p:sp>
      <p:sp>
        <p:nvSpPr>
          <p:cNvPr id="7" name="Rectangle 3">
            <a:extLst>
              <a:ext uri="{FF2B5EF4-FFF2-40B4-BE49-F238E27FC236}">
                <a16:creationId xmlns:a16="http://schemas.microsoft.com/office/drawing/2014/main" id="{D3353CA6-5B83-1AAE-A41A-5244EC4AD4F6}"/>
              </a:ext>
            </a:extLst>
          </p:cNvPr>
          <p:cNvSpPr>
            <a:spLocks noChangeArrowheads="1"/>
          </p:cNvSpPr>
          <p:nvPr/>
        </p:nvSpPr>
        <p:spPr bwMode="auto">
          <a:xfrm>
            <a:off x="2320925" y="27146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 name="テキスト ボックス 1">
            <a:extLst>
              <a:ext uri="{FF2B5EF4-FFF2-40B4-BE49-F238E27FC236}">
                <a16:creationId xmlns:a16="http://schemas.microsoft.com/office/drawing/2014/main" id="{4BDDFC63-08BB-D09E-E27F-171D882E691A}"/>
              </a:ext>
            </a:extLst>
          </p:cNvPr>
          <p:cNvSpPr txBox="1"/>
          <p:nvPr/>
        </p:nvSpPr>
        <p:spPr>
          <a:xfrm>
            <a:off x="280416" y="938783"/>
            <a:ext cx="11740896" cy="646331"/>
          </a:xfrm>
          <a:prstGeom prst="rect">
            <a:avLst/>
          </a:prstGeom>
          <a:noFill/>
        </p:spPr>
        <p:txBody>
          <a:bodyPr wrap="square" rtlCol="0">
            <a:spAutoFit/>
          </a:bodyPr>
          <a:lstStyle/>
          <a:p>
            <a:r>
              <a:rPr kumimoji="1" lang="ja-JP" altLang="en-US" dirty="0"/>
              <a:t>　令和</a:t>
            </a:r>
            <a:r>
              <a:rPr kumimoji="1" lang="en-US" altLang="ja-JP" dirty="0"/>
              <a:t>6</a:t>
            </a:r>
            <a:r>
              <a:rPr kumimoji="1" lang="ja-JP" altLang="en-US" dirty="0"/>
              <a:t>年</a:t>
            </a:r>
            <a:r>
              <a:rPr kumimoji="1" lang="en-US" altLang="ja-JP" dirty="0"/>
              <a:t>11</a:t>
            </a:r>
            <a:r>
              <a:rPr kumimoji="1" lang="ja-JP" altLang="en-US" dirty="0"/>
              <a:t>月</a:t>
            </a:r>
            <a:r>
              <a:rPr kumimoji="1" lang="en-US" altLang="ja-JP" dirty="0"/>
              <a:t>17</a:t>
            </a:r>
            <a:r>
              <a:rPr kumimoji="1" lang="ja-JP" altLang="en-US" dirty="0"/>
              <a:t>日（日）「八街市産業まつり」に参加し、税知識の普及・啓発活動として、税に関するパンフレットの配布活動を行いました。</a:t>
            </a:r>
          </a:p>
        </p:txBody>
      </p:sp>
      <p:pic>
        <p:nvPicPr>
          <p:cNvPr id="8" name="図 7">
            <a:extLst>
              <a:ext uri="{FF2B5EF4-FFF2-40B4-BE49-F238E27FC236}">
                <a16:creationId xmlns:a16="http://schemas.microsoft.com/office/drawing/2014/main" id="{EE85E818-BD53-C76D-23D8-D9BD072D7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16" y="1694688"/>
            <a:ext cx="3694176" cy="4925568"/>
          </a:xfrm>
          <a:prstGeom prst="rect">
            <a:avLst/>
          </a:prstGeom>
        </p:spPr>
      </p:pic>
      <p:pic>
        <p:nvPicPr>
          <p:cNvPr id="10" name="図 9">
            <a:extLst>
              <a:ext uri="{FF2B5EF4-FFF2-40B4-BE49-F238E27FC236}">
                <a16:creationId xmlns:a16="http://schemas.microsoft.com/office/drawing/2014/main" id="{E0E817A9-BBC5-679C-3936-FEC0F6BB9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912" y="1694688"/>
            <a:ext cx="3694176" cy="4925568"/>
          </a:xfrm>
          <a:prstGeom prst="rect">
            <a:avLst/>
          </a:prstGeom>
        </p:spPr>
      </p:pic>
      <p:pic>
        <p:nvPicPr>
          <p:cNvPr id="13" name="図 12">
            <a:extLst>
              <a:ext uri="{FF2B5EF4-FFF2-40B4-BE49-F238E27FC236}">
                <a16:creationId xmlns:a16="http://schemas.microsoft.com/office/drawing/2014/main" id="{9A37C134-A7A6-92C1-4B77-D3EEDF02E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408" y="1694688"/>
            <a:ext cx="3694176" cy="4925568"/>
          </a:xfrm>
          <a:prstGeom prst="rect">
            <a:avLst/>
          </a:prstGeom>
        </p:spPr>
      </p:pic>
    </p:spTree>
    <p:extLst>
      <p:ext uri="{BB962C8B-B14F-4D97-AF65-F5344CB8AC3E}">
        <p14:creationId xmlns:p14="http://schemas.microsoft.com/office/powerpoint/2010/main" val="2072314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83DC0C6F-E98C-7202-287B-972C33A932B9}"/>
              </a:ext>
            </a:extLst>
          </p:cNvPr>
          <p:cNvGraphicFramePr>
            <a:graphicFrameLocks noGrp="1"/>
          </p:cNvGraphicFramePr>
          <p:nvPr>
            <p:ph idx="1"/>
            <p:extLst>
              <p:ext uri="{D42A27DB-BD31-4B8C-83A1-F6EECF244321}">
                <p14:modId xmlns:p14="http://schemas.microsoft.com/office/powerpoint/2010/main" val="4098809469"/>
              </p:ext>
            </p:extLst>
          </p:nvPr>
        </p:nvGraphicFramePr>
        <p:xfrm>
          <a:off x="268224" y="275717"/>
          <a:ext cx="11740896" cy="512559"/>
        </p:xfrm>
        <a:graphic>
          <a:graphicData uri="http://schemas.openxmlformats.org/drawingml/2006/table">
            <a:tbl>
              <a:tblPr firstRow="1" firstCol="1" bandRow="1">
                <a:tableStyleId>{5C22544A-7EE6-4342-B048-85BDC9FD1C3A}</a:tableStyleId>
              </a:tblPr>
              <a:tblGrid>
                <a:gridCol w="11740896">
                  <a:extLst>
                    <a:ext uri="{9D8B030D-6E8A-4147-A177-3AD203B41FA5}">
                      <a16:colId xmlns:a16="http://schemas.microsoft.com/office/drawing/2014/main" val="3100401121"/>
                    </a:ext>
                  </a:extLst>
                </a:gridCol>
              </a:tblGrid>
              <a:tr h="512559">
                <a:tc>
                  <a:txBody>
                    <a:bodyPr/>
                    <a:lstStyle/>
                    <a:p>
                      <a:pPr algn="l"/>
                      <a:r>
                        <a:rPr lang="ja-JP" altLang="en-US" sz="3200" kern="100" dirty="0">
                          <a:effectLst/>
                          <a:latin typeface="+mn-ea"/>
                          <a:ea typeface="+mn-ea"/>
                          <a:cs typeface="Times New Roman" panose="02020603050405020304" pitchFamily="18" charset="0"/>
                        </a:rPr>
                        <a:t>「財政健全化のための健康経営」</a:t>
                      </a:r>
                      <a:endParaRPr lang="ja-JP" sz="3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16960243"/>
                  </a:ext>
                </a:extLst>
              </a:tr>
            </a:tbl>
          </a:graphicData>
        </a:graphic>
      </p:graphicFrame>
      <p:sp>
        <p:nvSpPr>
          <p:cNvPr id="4" name="スライド番号プレースホルダー 3">
            <a:extLst>
              <a:ext uri="{FF2B5EF4-FFF2-40B4-BE49-F238E27FC236}">
                <a16:creationId xmlns:a16="http://schemas.microsoft.com/office/drawing/2014/main" id="{D0812A3F-4F60-CA24-B569-ADA5BE111481}"/>
              </a:ext>
            </a:extLst>
          </p:cNvPr>
          <p:cNvSpPr>
            <a:spLocks noGrp="1"/>
          </p:cNvSpPr>
          <p:nvPr>
            <p:ph type="sldNum" sz="quarter" idx="12"/>
          </p:nvPr>
        </p:nvSpPr>
        <p:spPr/>
        <p:txBody>
          <a:bodyPr/>
          <a:lstStyle/>
          <a:p>
            <a:fld id="{D6D61D41-0BC6-49D9-96EC-98D98E5965A8}" type="slidenum">
              <a:rPr kumimoji="1" lang="ja-JP" altLang="en-US" smtClean="0"/>
              <a:t>7</a:t>
            </a:fld>
            <a:endParaRPr kumimoji="1" lang="ja-JP" altLang="en-US"/>
          </a:p>
        </p:txBody>
      </p:sp>
      <p:sp>
        <p:nvSpPr>
          <p:cNvPr id="7" name="Rectangle 3">
            <a:extLst>
              <a:ext uri="{FF2B5EF4-FFF2-40B4-BE49-F238E27FC236}">
                <a16:creationId xmlns:a16="http://schemas.microsoft.com/office/drawing/2014/main" id="{C4E46737-09EE-3381-44E2-45B8DEB18295}"/>
              </a:ext>
            </a:extLst>
          </p:cNvPr>
          <p:cNvSpPr>
            <a:spLocks noChangeArrowheads="1"/>
          </p:cNvSpPr>
          <p:nvPr/>
        </p:nvSpPr>
        <p:spPr bwMode="auto">
          <a:xfrm>
            <a:off x="2320925" y="27146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 name="テキスト ボックス 1">
            <a:extLst>
              <a:ext uri="{FF2B5EF4-FFF2-40B4-BE49-F238E27FC236}">
                <a16:creationId xmlns:a16="http://schemas.microsoft.com/office/drawing/2014/main" id="{FF082F65-6EFB-D781-47AE-7FDE79F31D40}"/>
              </a:ext>
            </a:extLst>
          </p:cNvPr>
          <p:cNvSpPr txBox="1"/>
          <p:nvPr/>
        </p:nvSpPr>
        <p:spPr>
          <a:xfrm>
            <a:off x="268224" y="902208"/>
            <a:ext cx="11740896" cy="646331"/>
          </a:xfrm>
          <a:prstGeom prst="rect">
            <a:avLst/>
          </a:prstGeom>
          <a:noFill/>
        </p:spPr>
        <p:txBody>
          <a:bodyPr wrap="square" rtlCol="0">
            <a:spAutoFit/>
          </a:bodyPr>
          <a:lstStyle/>
          <a:p>
            <a:r>
              <a:rPr kumimoji="1" lang="ja-JP" altLang="en-US" dirty="0"/>
              <a:t>　令和</a:t>
            </a:r>
            <a:r>
              <a:rPr kumimoji="1" lang="en-US" altLang="ja-JP" dirty="0"/>
              <a:t>7</a:t>
            </a:r>
            <a:r>
              <a:rPr kumimoji="1" lang="ja-JP" altLang="en-US" dirty="0"/>
              <a:t>年</a:t>
            </a:r>
            <a:r>
              <a:rPr kumimoji="1" lang="en-US" altLang="ja-JP" dirty="0"/>
              <a:t>2</a:t>
            </a:r>
            <a:r>
              <a:rPr kumimoji="1" lang="ja-JP" altLang="en-US" dirty="0"/>
              <a:t>月</a:t>
            </a:r>
            <a:r>
              <a:rPr kumimoji="1" lang="en-US" altLang="ja-JP" dirty="0"/>
              <a:t>25</a:t>
            </a:r>
            <a:r>
              <a:rPr kumimoji="1" lang="ja-JP" altLang="en-US" dirty="0"/>
              <a:t>日</a:t>
            </a:r>
            <a:r>
              <a:rPr kumimoji="1" lang="en-US" altLang="ja-JP" dirty="0"/>
              <a:t>(</a:t>
            </a:r>
            <a:r>
              <a:rPr kumimoji="1" lang="ja-JP" altLang="en-US" dirty="0"/>
              <a:t>火）　長谷川青年部会長、井上専務理事、石原の</a:t>
            </a:r>
            <a:r>
              <a:rPr kumimoji="1" lang="en-US" altLang="ja-JP" dirty="0"/>
              <a:t>3</a:t>
            </a:r>
            <a:r>
              <a:rPr kumimoji="1" lang="ja-JP" altLang="en-US" dirty="0"/>
              <a:t>名で、健康経営に関するヒアリングのため、株式会社常盤植物化学研究所を訪問しました。</a:t>
            </a:r>
          </a:p>
        </p:txBody>
      </p:sp>
      <p:pic>
        <p:nvPicPr>
          <p:cNvPr id="9" name="図 8">
            <a:extLst>
              <a:ext uri="{FF2B5EF4-FFF2-40B4-BE49-F238E27FC236}">
                <a16:creationId xmlns:a16="http://schemas.microsoft.com/office/drawing/2014/main" id="{D8E1709C-6688-1225-82D8-FAA480A4D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514" y="1780032"/>
            <a:ext cx="2020341" cy="2044980"/>
          </a:xfrm>
          <a:prstGeom prst="rect">
            <a:avLst/>
          </a:prstGeom>
        </p:spPr>
      </p:pic>
      <p:sp>
        <p:nvSpPr>
          <p:cNvPr id="10" name="テキスト ボックス 9">
            <a:extLst>
              <a:ext uri="{FF2B5EF4-FFF2-40B4-BE49-F238E27FC236}">
                <a16:creationId xmlns:a16="http://schemas.microsoft.com/office/drawing/2014/main" id="{67473349-45EE-245D-54B4-EEA0A4CD885D}"/>
              </a:ext>
            </a:extLst>
          </p:cNvPr>
          <p:cNvSpPr txBox="1"/>
          <p:nvPr/>
        </p:nvSpPr>
        <p:spPr>
          <a:xfrm>
            <a:off x="8753855" y="2196256"/>
            <a:ext cx="2438400" cy="584775"/>
          </a:xfrm>
          <a:prstGeom prst="rect">
            <a:avLst/>
          </a:prstGeom>
          <a:noFill/>
        </p:spPr>
        <p:txBody>
          <a:bodyPr wrap="square" rtlCol="0">
            <a:spAutoFit/>
          </a:bodyPr>
          <a:lstStyle/>
          <a:p>
            <a:r>
              <a:rPr kumimoji="1" lang="ja-JP" altLang="en-US" sz="1600" dirty="0"/>
              <a:t>ラジオ体操指導員バッジ　　　　</a:t>
            </a:r>
            <a:endParaRPr kumimoji="1" lang="en-US" altLang="ja-JP" sz="1600" dirty="0"/>
          </a:p>
          <a:p>
            <a:r>
              <a:rPr lang="ja-JP" altLang="en-US" sz="1600" dirty="0"/>
              <a:t>　　</a:t>
            </a:r>
            <a:r>
              <a:rPr kumimoji="1" lang="ja-JP" altLang="en-US" sz="1600" dirty="0"/>
              <a:t>（当社</a:t>
            </a:r>
            <a:r>
              <a:rPr kumimoji="1" lang="en-US" altLang="ja-JP" sz="1600" dirty="0"/>
              <a:t>HP</a:t>
            </a:r>
            <a:r>
              <a:rPr kumimoji="1" lang="ja-JP" altLang="en-US" sz="1600" dirty="0"/>
              <a:t>より）</a:t>
            </a:r>
          </a:p>
        </p:txBody>
      </p:sp>
      <p:pic>
        <p:nvPicPr>
          <p:cNvPr id="16" name="図 15">
            <a:extLst>
              <a:ext uri="{FF2B5EF4-FFF2-40B4-BE49-F238E27FC236}">
                <a16:creationId xmlns:a16="http://schemas.microsoft.com/office/drawing/2014/main" id="{6D81754E-61F4-BBF1-3C29-6CBB8CA64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514" y="4013524"/>
            <a:ext cx="3123768" cy="2342826"/>
          </a:xfrm>
          <a:prstGeom prst="rect">
            <a:avLst/>
          </a:prstGeom>
        </p:spPr>
      </p:pic>
      <p:sp>
        <p:nvSpPr>
          <p:cNvPr id="18" name="テキスト ボックス 17">
            <a:extLst>
              <a:ext uri="{FF2B5EF4-FFF2-40B4-BE49-F238E27FC236}">
                <a16:creationId xmlns:a16="http://schemas.microsoft.com/office/drawing/2014/main" id="{37808AA9-0E28-22AE-B376-DB3620CC6C7D}"/>
              </a:ext>
            </a:extLst>
          </p:cNvPr>
          <p:cNvSpPr txBox="1"/>
          <p:nvPr/>
        </p:nvSpPr>
        <p:spPr>
          <a:xfrm>
            <a:off x="9857282" y="4013524"/>
            <a:ext cx="1871422" cy="1363148"/>
          </a:xfrm>
          <a:prstGeom prst="rect">
            <a:avLst/>
          </a:prstGeom>
          <a:noFill/>
        </p:spPr>
        <p:txBody>
          <a:bodyPr wrap="square" rtlCol="0">
            <a:spAutoFit/>
          </a:bodyPr>
          <a:lstStyle/>
          <a:p>
            <a:r>
              <a:rPr kumimoji="1" lang="ja-JP" altLang="en-US" sz="1600" dirty="0"/>
              <a:t>野菜を中心とした健康的な食事を提供する社員食堂　</a:t>
            </a:r>
            <a:endParaRPr kumimoji="1" lang="en-US" altLang="ja-JP" sz="1600" dirty="0"/>
          </a:p>
          <a:p>
            <a:r>
              <a:rPr kumimoji="1" lang="en-US" altLang="ja-JP" sz="1600" dirty="0"/>
              <a:t>※</a:t>
            </a:r>
            <a:r>
              <a:rPr kumimoji="1" lang="ja-JP" altLang="en-US" sz="1600" dirty="0"/>
              <a:t>一部は一般にも開放している</a:t>
            </a:r>
          </a:p>
        </p:txBody>
      </p:sp>
      <p:pic>
        <p:nvPicPr>
          <p:cNvPr id="12" name="図 11">
            <a:extLst>
              <a:ext uri="{FF2B5EF4-FFF2-40B4-BE49-F238E27FC236}">
                <a16:creationId xmlns:a16="http://schemas.microsoft.com/office/drawing/2014/main" id="{12A04532-6FAA-D795-64E0-74FE2B101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24" y="1780032"/>
            <a:ext cx="5940112" cy="4576318"/>
          </a:xfrm>
          <a:prstGeom prst="rect">
            <a:avLst/>
          </a:prstGeom>
        </p:spPr>
      </p:pic>
    </p:spTree>
    <p:extLst>
      <p:ext uri="{BB962C8B-B14F-4D97-AF65-F5344CB8AC3E}">
        <p14:creationId xmlns:p14="http://schemas.microsoft.com/office/powerpoint/2010/main" val="1630939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83DC0C6F-E98C-7202-287B-972C33A932B9}"/>
              </a:ext>
            </a:extLst>
          </p:cNvPr>
          <p:cNvGraphicFramePr>
            <a:graphicFrameLocks noGrp="1"/>
          </p:cNvGraphicFramePr>
          <p:nvPr>
            <p:ph idx="1"/>
            <p:extLst>
              <p:ext uri="{D42A27DB-BD31-4B8C-83A1-F6EECF244321}">
                <p14:modId xmlns:p14="http://schemas.microsoft.com/office/powerpoint/2010/main" val="2828460734"/>
              </p:ext>
            </p:extLst>
          </p:nvPr>
        </p:nvGraphicFramePr>
        <p:xfrm>
          <a:off x="280416" y="275717"/>
          <a:ext cx="11740896" cy="512559"/>
        </p:xfrm>
        <a:graphic>
          <a:graphicData uri="http://schemas.openxmlformats.org/drawingml/2006/table">
            <a:tbl>
              <a:tblPr firstRow="1" firstCol="1" bandRow="1">
                <a:tableStyleId>{5C22544A-7EE6-4342-B048-85BDC9FD1C3A}</a:tableStyleId>
              </a:tblPr>
              <a:tblGrid>
                <a:gridCol w="11740896">
                  <a:extLst>
                    <a:ext uri="{9D8B030D-6E8A-4147-A177-3AD203B41FA5}">
                      <a16:colId xmlns:a16="http://schemas.microsoft.com/office/drawing/2014/main" val="3100401121"/>
                    </a:ext>
                  </a:extLst>
                </a:gridCol>
              </a:tblGrid>
              <a:tr h="512559">
                <a:tc>
                  <a:txBody>
                    <a:bodyPr/>
                    <a:lstStyle/>
                    <a:p>
                      <a:pPr algn="just"/>
                      <a:r>
                        <a:rPr lang="ja-JP" altLang="en-US" sz="3200" kern="100" dirty="0">
                          <a:effectLst/>
                          <a:latin typeface="+mn-ea"/>
                          <a:ea typeface="+mn-ea"/>
                          <a:cs typeface="Times New Roman" panose="02020603050405020304" pitchFamily="18" charset="0"/>
                        </a:rPr>
                        <a:t>令和</a:t>
                      </a:r>
                      <a:r>
                        <a:rPr lang="en-US" altLang="ja-JP" sz="3200" kern="100" dirty="0">
                          <a:effectLst/>
                          <a:latin typeface="+mn-ea"/>
                          <a:ea typeface="+mn-ea"/>
                          <a:cs typeface="Times New Roman" panose="02020603050405020304" pitchFamily="18" charset="0"/>
                        </a:rPr>
                        <a:t>6</a:t>
                      </a:r>
                      <a:r>
                        <a:rPr lang="ja-JP" altLang="en-US" sz="3200" kern="100" dirty="0">
                          <a:effectLst/>
                          <a:latin typeface="+mn-ea"/>
                          <a:ea typeface="+mn-ea"/>
                          <a:cs typeface="Times New Roman" panose="02020603050405020304" pitchFamily="18" charset="0"/>
                        </a:rPr>
                        <a:t>年度全国青年の集い「福井大会」</a:t>
                      </a:r>
                      <a:endParaRPr lang="ja-JP" sz="3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16960243"/>
                  </a:ext>
                </a:extLst>
              </a:tr>
            </a:tbl>
          </a:graphicData>
        </a:graphic>
      </p:graphicFrame>
      <p:sp>
        <p:nvSpPr>
          <p:cNvPr id="4" name="スライド番号プレースホルダー 3">
            <a:extLst>
              <a:ext uri="{FF2B5EF4-FFF2-40B4-BE49-F238E27FC236}">
                <a16:creationId xmlns:a16="http://schemas.microsoft.com/office/drawing/2014/main" id="{D0812A3F-4F60-CA24-B569-ADA5BE111481}"/>
              </a:ext>
            </a:extLst>
          </p:cNvPr>
          <p:cNvSpPr>
            <a:spLocks noGrp="1"/>
          </p:cNvSpPr>
          <p:nvPr>
            <p:ph type="sldNum" sz="quarter" idx="12"/>
          </p:nvPr>
        </p:nvSpPr>
        <p:spPr/>
        <p:txBody>
          <a:bodyPr/>
          <a:lstStyle/>
          <a:p>
            <a:fld id="{D6D61D41-0BC6-49D9-96EC-98D98E5965A8}" type="slidenum">
              <a:rPr kumimoji="1" lang="ja-JP" altLang="en-US" smtClean="0"/>
              <a:t>8</a:t>
            </a:fld>
            <a:endParaRPr kumimoji="1" lang="ja-JP" altLang="en-US"/>
          </a:p>
        </p:txBody>
      </p:sp>
      <p:sp>
        <p:nvSpPr>
          <p:cNvPr id="7" name="Rectangle 3">
            <a:extLst>
              <a:ext uri="{FF2B5EF4-FFF2-40B4-BE49-F238E27FC236}">
                <a16:creationId xmlns:a16="http://schemas.microsoft.com/office/drawing/2014/main" id="{C4E46737-09EE-3381-44E2-45B8DEB18295}"/>
              </a:ext>
            </a:extLst>
          </p:cNvPr>
          <p:cNvSpPr>
            <a:spLocks noChangeArrowheads="1"/>
          </p:cNvSpPr>
          <p:nvPr/>
        </p:nvSpPr>
        <p:spPr bwMode="auto">
          <a:xfrm>
            <a:off x="2320925" y="27146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sp>
        <p:nvSpPr>
          <p:cNvPr id="2" name="テキスト ボックス 1">
            <a:extLst>
              <a:ext uri="{FF2B5EF4-FFF2-40B4-BE49-F238E27FC236}">
                <a16:creationId xmlns:a16="http://schemas.microsoft.com/office/drawing/2014/main" id="{84E331A6-D880-262F-6028-FF5A668BDF46}"/>
              </a:ext>
            </a:extLst>
          </p:cNvPr>
          <p:cNvSpPr txBox="1"/>
          <p:nvPr/>
        </p:nvSpPr>
        <p:spPr>
          <a:xfrm>
            <a:off x="280416" y="871259"/>
            <a:ext cx="11631168" cy="646331"/>
          </a:xfrm>
          <a:prstGeom prst="rect">
            <a:avLst/>
          </a:prstGeom>
          <a:noFill/>
        </p:spPr>
        <p:txBody>
          <a:bodyPr wrap="square" rtlCol="0">
            <a:spAutoFit/>
          </a:bodyPr>
          <a:lstStyle/>
          <a:p>
            <a:r>
              <a:rPr kumimoji="1" lang="ja-JP" altLang="en-US" dirty="0"/>
              <a:t>　令和</a:t>
            </a:r>
            <a:r>
              <a:rPr kumimoji="1" lang="en-US" altLang="ja-JP" dirty="0"/>
              <a:t>6</a:t>
            </a:r>
            <a:r>
              <a:rPr lang="ja-JP" altLang="en-US" dirty="0"/>
              <a:t>年</a:t>
            </a:r>
            <a:r>
              <a:rPr lang="en-US" altLang="ja-JP" dirty="0"/>
              <a:t>11</a:t>
            </a:r>
            <a:r>
              <a:rPr lang="ja-JP" altLang="en-US" dirty="0"/>
              <a:t>月</a:t>
            </a:r>
            <a:r>
              <a:rPr lang="en-US" altLang="ja-JP" dirty="0"/>
              <a:t>7</a:t>
            </a:r>
            <a:r>
              <a:rPr lang="ja-JP" altLang="en-US" dirty="0"/>
              <a:t>日（木）～</a:t>
            </a:r>
            <a:r>
              <a:rPr lang="en-US" altLang="ja-JP" dirty="0"/>
              <a:t>11</a:t>
            </a:r>
            <a:r>
              <a:rPr lang="ja-JP" altLang="en-US" dirty="0"/>
              <a:t>月</a:t>
            </a:r>
            <a:r>
              <a:rPr lang="en-US" altLang="ja-JP" dirty="0"/>
              <a:t>8</a:t>
            </a:r>
            <a:r>
              <a:rPr lang="ja-JP" altLang="en-US" dirty="0"/>
              <a:t>日（金）全国青年の集い「福井大会」に参加し、他地域の単位会との積極的な意見交換を行いました。</a:t>
            </a:r>
            <a:endParaRPr kumimoji="1" lang="ja-JP" altLang="en-US" dirty="0"/>
          </a:p>
        </p:txBody>
      </p:sp>
      <p:pic>
        <p:nvPicPr>
          <p:cNvPr id="6" name="図 5">
            <a:extLst>
              <a:ext uri="{FF2B5EF4-FFF2-40B4-BE49-F238E27FC236}">
                <a16:creationId xmlns:a16="http://schemas.microsoft.com/office/drawing/2014/main" id="{F76EB552-AFA1-D905-197B-32EF102924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3" y="1726353"/>
            <a:ext cx="4133088" cy="4825975"/>
          </a:xfrm>
          <a:prstGeom prst="rect">
            <a:avLst/>
          </a:prstGeom>
        </p:spPr>
      </p:pic>
      <p:pic>
        <p:nvPicPr>
          <p:cNvPr id="9" name="図 8">
            <a:extLst>
              <a:ext uri="{FF2B5EF4-FFF2-40B4-BE49-F238E27FC236}">
                <a16:creationId xmlns:a16="http://schemas.microsoft.com/office/drawing/2014/main" id="{72F118F0-6982-8A68-9BAB-8C4ADB4BF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990" y="1706477"/>
            <a:ext cx="5395822" cy="4828262"/>
          </a:xfrm>
          <a:prstGeom prst="rect">
            <a:avLst/>
          </a:prstGeom>
        </p:spPr>
      </p:pic>
      <p:pic>
        <p:nvPicPr>
          <p:cNvPr id="11" name="図 10">
            <a:extLst>
              <a:ext uri="{FF2B5EF4-FFF2-40B4-BE49-F238E27FC236}">
                <a16:creationId xmlns:a16="http://schemas.microsoft.com/office/drawing/2014/main" id="{8954E188-5992-F303-249B-A5860B707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7118" y="1688888"/>
            <a:ext cx="3448850" cy="4825975"/>
          </a:xfrm>
          <a:prstGeom prst="rect">
            <a:avLst/>
          </a:prstGeom>
        </p:spPr>
      </p:pic>
    </p:spTree>
    <p:extLst>
      <p:ext uri="{BB962C8B-B14F-4D97-AF65-F5344CB8AC3E}">
        <p14:creationId xmlns:p14="http://schemas.microsoft.com/office/powerpoint/2010/main" val="1227445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9870B-9543-F5F1-A16A-D14E302E5D9F}"/>
            </a:ext>
          </a:extLst>
        </p:cNvPr>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82E0700E-9E5E-1289-9ABE-BC2EE1CD7C6B}"/>
              </a:ext>
            </a:extLst>
          </p:cNvPr>
          <p:cNvGraphicFramePr>
            <a:graphicFrameLocks noGrp="1"/>
          </p:cNvGraphicFramePr>
          <p:nvPr>
            <p:ph idx="1"/>
            <p:extLst>
              <p:ext uri="{D42A27DB-BD31-4B8C-83A1-F6EECF244321}">
                <p14:modId xmlns:p14="http://schemas.microsoft.com/office/powerpoint/2010/main" val="3958865886"/>
              </p:ext>
            </p:extLst>
          </p:nvPr>
        </p:nvGraphicFramePr>
        <p:xfrm>
          <a:off x="268224" y="275717"/>
          <a:ext cx="11740896" cy="512559"/>
        </p:xfrm>
        <a:graphic>
          <a:graphicData uri="http://schemas.openxmlformats.org/drawingml/2006/table">
            <a:tbl>
              <a:tblPr firstRow="1" firstCol="1" bandRow="1">
                <a:tableStyleId>{5C22544A-7EE6-4342-B048-85BDC9FD1C3A}</a:tableStyleId>
              </a:tblPr>
              <a:tblGrid>
                <a:gridCol w="11740896">
                  <a:extLst>
                    <a:ext uri="{9D8B030D-6E8A-4147-A177-3AD203B41FA5}">
                      <a16:colId xmlns:a16="http://schemas.microsoft.com/office/drawing/2014/main" val="3100401121"/>
                    </a:ext>
                  </a:extLst>
                </a:gridCol>
              </a:tblGrid>
              <a:tr h="512559">
                <a:tc>
                  <a:txBody>
                    <a:bodyPr/>
                    <a:lstStyle/>
                    <a:p>
                      <a:pPr algn="l"/>
                      <a:r>
                        <a:rPr lang="ja-JP" altLang="en-US" sz="3200" kern="100" dirty="0">
                          <a:effectLst/>
                          <a:latin typeface="+mn-ea"/>
                          <a:ea typeface="+mn-ea"/>
                          <a:cs typeface="Times New Roman" panose="02020603050405020304" pitchFamily="18" charset="0"/>
                        </a:rPr>
                        <a:t>県連事業への参加</a:t>
                      </a:r>
                      <a:endParaRPr lang="ja-JP" sz="3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816960243"/>
                  </a:ext>
                </a:extLst>
              </a:tr>
            </a:tbl>
          </a:graphicData>
        </a:graphic>
      </p:graphicFrame>
      <p:sp>
        <p:nvSpPr>
          <p:cNvPr id="4" name="スライド番号プレースホルダー 3">
            <a:extLst>
              <a:ext uri="{FF2B5EF4-FFF2-40B4-BE49-F238E27FC236}">
                <a16:creationId xmlns:a16="http://schemas.microsoft.com/office/drawing/2014/main" id="{4FF8EFD1-57EB-A15A-4794-55FDBA54DADB}"/>
              </a:ext>
            </a:extLst>
          </p:cNvPr>
          <p:cNvSpPr>
            <a:spLocks noGrp="1"/>
          </p:cNvSpPr>
          <p:nvPr>
            <p:ph type="sldNum" sz="quarter" idx="12"/>
          </p:nvPr>
        </p:nvSpPr>
        <p:spPr/>
        <p:txBody>
          <a:bodyPr/>
          <a:lstStyle/>
          <a:p>
            <a:fld id="{D6D61D41-0BC6-49D9-96EC-98D98E5965A8}" type="slidenum">
              <a:rPr kumimoji="1" lang="ja-JP" altLang="en-US" smtClean="0"/>
              <a:t>9</a:t>
            </a:fld>
            <a:endParaRPr kumimoji="1" lang="ja-JP" altLang="en-US"/>
          </a:p>
        </p:txBody>
      </p:sp>
      <p:sp>
        <p:nvSpPr>
          <p:cNvPr id="7" name="Rectangle 3">
            <a:extLst>
              <a:ext uri="{FF2B5EF4-FFF2-40B4-BE49-F238E27FC236}">
                <a16:creationId xmlns:a16="http://schemas.microsoft.com/office/drawing/2014/main" id="{E8919D95-EC2E-82D0-13C7-567E47547D93}"/>
              </a:ext>
            </a:extLst>
          </p:cNvPr>
          <p:cNvSpPr>
            <a:spLocks noChangeArrowheads="1"/>
          </p:cNvSpPr>
          <p:nvPr/>
        </p:nvSpPr>
        <p:spPr bwMode="auto">
          <a:xfrm>
            <a:off x="2320925" y="271462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pic>
        <p:nvPicPr>
          <p:cNvPr id="3" name="図 2">
            <a:extLst>
              <a:ext uri="{FF2B5EF4-FFF2-40B4-BE49-F238E27FC236}">
                <a16:creationId xmlns:a16="http://schemas.microsoft.com/office/drawing/2014/main" id="{7736E0B1-2759-F286-A5FE-269C59A24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768" y="2145065"/>
            <a:ext cx="5611255" cy="4209391"/>
          </a:xfrm>
          <a:prstGeom prst="rect">
            <a:avLst/>
          </a:prstGeom>
        </p:spPr>
      </p:pic>
      <p:pic>
        <p:nvPicPr>
          <p:cNvPr id="14" name="図 13">
            <a:extLst>
              <a:ext uri="{FF2B5EF4-FFF2-40B4-BE49-F238E27FC236}">
                <a16:creationId xmlns:a16="http://schemas.microsoft.com/office/drawing/2014/main" id="{6835AFA1-3390-8C5A-469E-AE25278B5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25" y="2143171"/>
            <a:ext cx="5831308" cy="4209391"/>
          </a:xfrm>
          <a:prstGeom prst="rect">
            <a:avLst/>
          </a:prstGeom>
        </p:spPr>
      </p:pic>
      <p:sp>
        <p:nvSpPr>
          <p:cNvPr id="15" name="テキスト ボックス 14">
            <a:extLst>
              <a:ext uri="{FF2B5EF4-FFF2-40B4-BE49-F238E27FC236}">
                <a16:creationId xmlns:a16="http://schemas.microsoft.com/office/drawing/2014/main" id="{CBEBD91F-8D72-2EAD-388A-5AD9AC9EA5DF}"/>
              </a:ext>
            </a:extLst>
          </p:cNvPr>
          <p:cNvSpPr txBox="1"/>
          <p:nvPr/>
        </p:nvSpPr>
        <p:spPr>
          <a:xfrm>
            <a:off x="268224" y="1141611"/>
            <a:ext cx="11740896" cy="646331"/>
          </a:xfrm>
          <a:prstGeom prst="rect">
            <a:avLst/>
          </a:prstGeom>
          <a:noFill/>
        </p:spPr>
        <p:txBody>
          <a:bodyPr wrap="square" rtlCol="0">
            <a:spAutoFit/>
          </a:bodyPr>
          <a:lstStyle/>
          <a:p>
            <a:r>
              <a:rPr kumimoji="1" lang="ja-JP" altLang="en-US" dirty="0"/>
              <a:t>令和</a:t>
            </a:r>
            <a:r>
              <a:rPr kumimoji="1" lang="en-US" altLang="ja-JP" dirty="0"/>
              <a:t>6</a:t>
            </a:r>
            <a:r>
              <a:rPr kumimoji="1" lang="ja-JP" altLang="en-US" dirty="0"/>
              <a:t>年</a:t>
            </a:r>
            <a:r>
              <a:rPr kumimoji="1" lang="en-US" altLang="ja-JP" dirty="0"/>
              <a:t>5</a:t>
            </a:r>
            <a:r>
              <a:rPr kumimoji="1" lang="ja-JP" altLang="en-US" dirty="0"/>
              <a:t>月</a:t>
            </a:r>
            <a:r>
              <a:rPr kumimoji="1" lang="en-US" altLang="ja-JP" dirty="0"/>
              <a:t>20</a:t>
            </a:r>
            <a:r>
              <a:rPr kumimoji="1" lang="ja-JP" altLang="en-US" dirty="0"/>
              <a:t>日（月）ホテルポートプラザちばでの「女性・青年部会連絡協議会合同講演会」に参加しました。　</a:t>
            </a:r>
            <a:endParaRPr kumimoji="1" lang="en-US" altLang="ja-JP" dirty="0"/>
          </a:p>
          <a:p>
            <a:r>
              <a:rPr kumimoji="1" lang="ja-JP" altLang="en-US" dirty="0"/>
              <a:t>令和</a:t>
            </a:r>
            <a:r>
              <a:rPr kumimoji="1" lang="en-US" altLang="ja-JP" dirty="0"/>
              <a:t>6</a:t>
            </a:r>
            <a:r>
              <a:rPr kumimoji="1" lang="ja-JP" altLang="en-US" dirty="0"/>
              <a:t>年</a:t>
            </a:r>
            <a:r>
              <a:rPr kumimoji="1" lang="en-US" altLang="ja-JP" dirty="0"/>
              <a:t>10</a:t>
            </a:r>
            <a:r>
              <a:rPr kumimoji="1" lang="ja-JP" altLang="en-US" dirty="0"/>
              <a:t>月</a:t>
            </a:r>
            <a:r>
              <a:rPr kumimoji="1" lang="en-US" altLang="ja-JP" dirty="0"/>
              <a:t>18</a:t>
            </a:r>
            <a:r>
              <a:rPr kumimoji="1" lang="ja-JP" altLang="en-US" dirty="0"/>
              <a:t>日（金）ホテルポートプラザちばでの「東京局連</a:t>
            </a:r>
            <a:r>
              <a:rPr kumimoji="1" lang="en-US" altLang="ja-JP" dirty="0"/>
              <a:t>3</a:t>
            </a:r>
            <a:r>
              <a:rPr kumimoji="1" lang="ja-JP" altLang="en-US" dirty="0"/>
              <a:t>県連　部会長サミット」に参加しました。</a:t>
            </a:r>
          </a:p>
        </p:txBody>
      </p:sp>
    </p:spTree>
    <p:extLst>
      <p:ext uri="{BB962C8B-B14F-4D97-AF65-F5344CB8AC3E}">
        <p14:creationId xmlns:p14="http://schemas.microsoft.com/office/powerpoint/2010/main" val="252561614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941</TotalTime>
  <Words>1159</Words>
  <Application>Microsoft Office PowerPoint</Application>
  <PresentationFormat>ワイド画面</PresentationFormat>
  <Paragraphs>84</Paragraphs>
  <Slides>12</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12</vt:i4>
      </vt:variant>
    </vt:vector>
  </HeadingPairs>
  <TitlesOfParts>
    <vt:vector size="19" baseType="lpstr">
      <vt:lpstr>Meiryo UI</vt:lpstr>
      <vt:lpstr>游ゴシック</vt:lpstr>
      <vt:lpstr>游ゴシック Light</vt:lpstr>
      <vt:lpstr>游明朝</vt:lpstr>
      <vt:lpstr>Arial</vt:lpstr>
      <vt:lpstr>Tw Cen MT</vt:lpstr>
      <vt:lpstr>Office テーマ</vt:lpstr>
      <vt:lpstr>PowerPoint プレゼンテーション</vt:lpstr>
      <vt:lpstr>　・　部会長挨拶　 　・　令和6年度青年部会総会 　・　税知識の普及・啓発活動その1　「小学校における租税教室」 　・　税知識の普及・啓発活動その2　「八街市産業まつり」 　・　「財政健全化のための健康経営」　～　株式会社常盤植物化学研究所 　・　令和6年度全国青年の集い　「福井大会」 　・　県連事業への参加 　・　令和6年度青年部会役員会 　・　部会員相互の懇親</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令和6年度 青年部会総会</dc:title>
  <dc:creator>伸光 石原</dc:creator>
  <cp:lastModifiedBy>伸光 石原</cp:lastModifiedBy>
  <cp:revision>125</cp:revision>
  <cp:lastPrinted>2024-05-14T05:05:36Z</cp:lastPrinted>
  <dcterms:created xsi:type="dcterms:W3CDTF">2023-12-13T23:20:55Z</dcterms:created>
  <dcterms:modified xsi:type="dcterms:W3CDTF">2025-07-14T03:49:07Z</dcterms:modified>
</cp:coreProperties>
</file>